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7" r:id="rId5"/>
    <p:sldId id="512" r:id="rId6"/>
    <p:sldId id="261" r:id="rId7"/>
    <p:sldId id="513" r:id="rId8"/>
    <p:sldId id="544" r:id="rId9"/>
    <p:sldId id="542" r:id="rId10"/>
    <p:sldId id="543" r:id="rId11"/>
    <p:sldId id="540" r:id="rId12"/>
    <p:sldId id="539" r:id="rId13"/>
    <p:sldId id="541" r:id="rId14"/>
    <p:sldId id="299" r:id="rId15"/>
    <p:sldId id="265" r:id="rId16"/>
    <p:sldId id="263" r:id="rId17"/>
    <p:sldId id="300" r:id="rId18"/>
    <p:sldId id="538" r:id="rId19"/>
    <p:sldId id="524" r:id="rId20"/>
    <p:sldId id="533" r:id="rId21"/>
    <p:sldId id="525" r:id="rId22"/>
    <p:sldId id="526" r:id="rId23"/>
    <p:sldId id="527" r:id="rId24"/>
    <p:sldId id="529" r:id="rId25"/>
    <p:sldId id="530" r:id="rId26"/>
    <p:sldId id="531" r:id="rId27"/>
    <p:sldId id="532" r:id="rId28"/>
    <p:sldId id="534" r:id="rId29"/>
    <p:sldId id="535" r:id="rId30"/>
    <p:sldId id="536" r:id="rId31"/>
    <p:sldId id="514" r:id="rId32"/>
    <p:sldId id="515" r:id="rId33"/>
    <p:sldId id="478" r:id="rId34"/>
    <p:sldId id="479" r:id="rId35"/>
    <p:sldId id="516" r:id="rId36"/>
    <p:sldId id="545" r:id="rId37"/>
    <p:sldId id="546" r:id="rId38"/>
    <p:sldId id="518" r:id="rId39"/>
    <p:sldId id="281" r:id="rId40"/>
    <p:sldId id="517" r:id="rId41"/>
    <p:sldId id="283" r:id="rId42"/>
    <p:sldId id="519" r:id="rId43"/>
    <p:sldId id="285" r:id="rId44"/>
    <p:sldId id="520" r:id="rId45"/>
    <p:sldId id="287" r:id="rId46"/>
    <p:sldId id="521" r:id="rId47"/>
    <p:sldId id="522" r:id="rId48"/>
    <p:sldId id="289" r:id="rId49"/>
  </p:sldIdLst>
  <p:sldSz cx="12192000" cy="6858000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e Futtrup" initials="HF" lastIdx="1" clrIdx="0">
    <p:extLst>
      <p:ext uri="{19B8F6BF-5375-455C-9EA6-DF929625EA0E}">
        <p15:presenceInfo xmlns:p15="http://schemas.microsoft.com/office/powerpoint/2012/main" userId="S::hf@fastejendom.dk::adca9404-f780-4d95-ab11-fd7008ec59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02" autoAdjust="0"/>
  </p:normalViewPr>
  <p:slideViewPr>
    <p:cSldViewPr snapToGrid="0">
      <p:cViewPr varScale="1">
        <p:scale>
          <a:sx n="76" d="100"/>
          <a:sy n="76" d="100"/>
        </p:scale>
        <p:origin x="19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Schultz" userId="bf254d47-d1e2-4e91-b0b0-b3a95f3aa48b" providerId="ADAL" clId="{D0C5E1EA-02ED-4878-BD1D-826EAB0C76D8}"/>
    <pc:docChg chg="modSld">
      <pc:chgData name="Torben Schultz" userId="bf254d47-d1e2-4e91-b0b0-b3a95f3aa48b" providerId="ADAL" clId="{D0C5E1EA-02ED-4878-BD1D-826EAB0C76D8}" dt="2026-04-22T08:13:11.772" v="126" actId="20577"/>
      <pc:docMkLst>
        <pc:docMk/>
      </pc:docMkLst>
      <pc:sldChg chg="modSp mod">
        <pc:chgData name="Torben Schultz" userId="bf254d47-d1e2-4e91-b0b0-b3a95f3aa48b" providerId="ADAL" clId="{D0C5E1EA-02ED-4878-BD1D-826EAB0C76D8}" dt="2026-04-22T08:12:31.030" v="108" actId="20577"/>
        <pc:sldMkLst>
          <pc:docMk/>
          <pc:sldMk cId="2399101538" sldId="540"/>
        </pc:sldMkLst>
        <pc:spChg chg="mod">
          <ac:chgData name="Torben Schultz" userId="bf254d47-d1e2-4e91-b0b0-b3a95f3aa48b" providerId="ADAL" clId="{D0C5E1EA-02ED-4878-BD1D-826EAB0C76D8}" dt="2026-04-22T08:12:31.030" v="108" actId="20577"/>
          <ac:spMkLst>
            <pc:docMk/>
            <pc:sldMk cId="2399101538" sldId="540"/>
            <ac:spMk id="6" creationId="{4054453D-A143-A654-F049-B23C770F0E95}"/>
          </ac:spMkLst>
        </pc:spChg>
      </pc:sldChg>
      <pc:sldChg chg="modSp mod">
        <pc:chgData name="Torben Schultz" userId="bf254d47-d1e2-4e91-b0b0-b3a95f3aa48b" providerId="ADAL" clId="{D0C5E1EA-02ED-4878-BD1D-826EAB0C76D8}" dt="2026-04-22T08:13:11.772" v="126" actId="20577"/>
        <pc:sldMkLst>
          <pc:docMk/>
          <pc:sldMk cId="2655194377" sldId="541"/>
        </pc:sldMkLst>
        <pc:spChg chg="mod">
          <ac:chgData name="Torben Schultz" userId="bf254d47-d1e2-4e91-b0b0-b3a95f3aa48b" providerId="ADAL" clId="{D0C5E1EA-02ED-4878-BD1D-826EAB0C76D8}" dt="2026-04-22T08:13:11.772" v="126" actId="20577"/>
          <ac:spMkLst>
            <pc:docMk/>
            <pc:sldMk cId="2655194377" sldId="541"/>
            <ac:spMk id="6" creationId="{988A557C-D634-5956-A810-1F67AF3E08CA}"/>
          </ac:spMkLst>
        </pc:spChg>
      </pc:sldChg>
      <pc:sldChg chg="modSp mod">
        <pc:chgData name="Torben Schultz" userId="bf254d47-d1e2-4e91-b0b0-b3a95f3aa48b" providerId="ADAL" clId="{D0C5E1EA-02ED-4878-BD1D-826EAB0C76D8}" dt="2026-04-22T08:11:55.533" v="49" actId="6549"/>
        <pc:sldMkLst>
          <pc:docMk/>
          <pc:sldMk cId="2100834204" sldId="542"/>
        </pc:sldMkLst>
        <pc:spChg chg="mod">
          <ac:chgData name="Torben Schultz" userId="bf254d47-d1e2-4e91-b0b0-b3a95f3aa48b" providerId="ADAL" clId="{D0C5E1EA-02ED-4878-BD1D-826EAB0C76D8}" dt="2026-04-22T08:11:55.533" v="49" actId="6549"/>
          <ac:spMkLst>
            <pc:docMk/>
            <pc:sldMk cId="2100834204" sldId="542"/>
            <ac:spMk id="6" creationId="{D79BF36C-9EB9-34A9-3996-50F637C406D3}"/>
          </ac:spMkLst>
        </pc:spChg>
      </pc:sldChg>
      <pc:sldChg chg="modSp mod">
        <pc:chgData name="Torben Schultz" userId="bf254d47-d1e2-4e91-b0b0-b3a95f3aa48b" providerId="ADAL" clId="{D0C5E1EA-02ED-4878-BD1D-826EAB0C76D8}" dt="2026-04-22T08:12:05.873" v="99" actId="6549"/>
        <pc:sldMkLst>
          <pc:docMk/>
          <pc:sldMk cId="773595255" sldId="543"/>
        </pc:sldMkLst>
        <pc:spChg chg="mod">
          <ac:chgData name="Torben Schultz" userId="bf254d47-d1e2-4e91-b0b0-b3a95f3aa48b" providerId="ADAL" clId="{D0C5E1EA-02ED-4878-BD1D-826EAB0C76D8}" dt="2026-04-22T08:12:05.873" v="99" actId="6549"/>
          <ac:spMkLst>
            <pc:docMk/>
            <pc:sldMk cId="773595255" sldId="543"/>
            <ac:spMk id="6" creationId="{2F28059A-BCBE-3C3E-3C6D-81E959E2E1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j\Desktop\Skal%20slettes\Indre%20v&#230;rdi%20vs%20b&#248;rsk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j\Desktop\Rapportering\Data%20til%20rapp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j\Desktop\Rapportering\Analyse%20af%20tomgang\Udlejningsgra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j\Desktop\Rapportering\Data%20til%20rap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[Indre værdi vs børskurs.xlsx]Ark1!Pivottabel1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'Ark1'!$G$1</c:f>
              <c:strCache>
                <c:ptCount val="1"/>
                <c:pt idx="0">
                  <c:v>Indre værdi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'Ark1'!$F$2:$F$29</c:f>
              <c:multiLvlStrCache>
                <c:ptCount val="14"/>
                <c:lvl>
                  <c:pt idx="0">
                    <c:v>dec</c:v>
                  </c:pt>
                  <c:pt idx="1">
                    <c:v>dec</c:v>
                  </c:pt>
                  <c:pt idx="2">
                    <c:v>dec</c:v>
                  </c:pt>
                  <c:pt idx="3">
                    <c:v>dec</c:v>
                  </c:pt>
                  <c:pt idx="4">
                    <c:v>dec</c:v>
                  </c:pt>
                  <c:pt idx="5">
                    <c:v>dec</c:v>
                  </c:pt>
                  <c:pt idx="6">
                    <c:v>dec</c:v>
                  </c:pt>
                  <c:pt idx="7">
                    <c:v>dec</c:v>
                  </c:pt>
                  <c:pt idx="8">
                    <c:v>dec</c:v>
                  </c:pt>
                  <c:pt idx="9">
                    <c:v>dec</c:v>
                  </c:pt>
                  <c:pt idx="10">
                    <c:v>dec</c:v>
                  </c:pt>
                  <c:pt idx="11">
                    <c:v>okt</c:v>
                  </c:pt>
                  <c:pt idx="12">
                    <c:v>dec</c:v>
                  </c:pt>
                  <c:pt idx="13">
                    <c:v>mar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  <c:pt idx="11">
                    <c:v>2025</c:v>
                  </c:pt>
                  <c:pt idx="13">
                    <c:v>2026</c:v>
                  </c:pt>
                </c:lvl>
              </c:multiLvlStrCache>
            </c:multiLvlStrRef>
          </c:cat>
          <c:val>
            <c:numRef>
              <c:f>'Ark1'!$G$2:$G$29</c:f>
              <c:numCache>
                <c:formatCode>General</c:formatCode>
                <c:ptCount val="14"/>
                <c:pt idx="0">
                  <c:v>84.16</c:v>
                </c:pt>
                <c:pt idx="1">
                  <c:v>96.18</c:v>
                </c:pt>
                <c:pt idx="2">
                  <c:v>106.19</c:v>
                </c:pt>
                <c:pt idx="3">
                  <c:v>117.44</c:v>
                </c:pt>
                <c:pt idx="4">
                  <c:v>130.27000000000001</c:v>
                </c:pt>
                <c:pt idx="5">
                  <c:v>148.33000000000001</c:v>
                </c:pt>
                <c:pt idx="6">
                  <c:v>158.62</c:v>
                </c:pt>
                <c:pt idx="7">
                  <c:v>188.65</c:v>
                </c:pt>
                <c:pt idx="8">
                  <c:v>232.86</c:v>
                </c:pt>
                <c:pt idx="9">
                  <c:v>245.48</c:v>
                </c:pt>
                <c:pt idx="10">
                  <c:v>269.29000000000002</c:v>
                </c:pt>
                <c:pt idx="11">
                  <c:v>281.3</c:v>
                </c:pt>
                <c:pt idx="12">
                  <c:v>306.64</c:v>
                </c:pt>
                <c:pt idx="13">
                  <c:v>311.99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44-484C-9672-11D2630E8B5B}"/>
            </c:ext>
          </c:extLst>
        </c:ser>
        <c:ser>
          <c:idx val="1"/>
          <c:order val="1"/>
          <c:tx>
            <c:strRef>
              <c:f>'Ark1'!$H$1</c:f>
              <c:strCache>
                <c:ptCount val="1"/>
                <c:pt idx="0">
                  <c:v>Børskurs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'Ark1'!$F$2:$F$29</c:f>
              <c:multiLvlStrCache>
                <c:ptCount val="14"/>
                <c:lvl>
                  <c:pt idx="0">
                    <c:v>dec</c:v>
                  </c:pt>
                  <c:pt idx="1">
                    <c:v>dec</c:v>
                  </c:pt>
                  <c:pt idx="2">
                    <c:v>dec</c:v>
                  </c:pt>
                  <c:pt idx="3">
                    <c:v>dec</c:v>
                  </c:pt>
                  <c:pt idx="4">
                    <c:v>dec</c:v>
                  </c:pt>
                  <c:pt idx="5">
                    <c:v>dec</c:v>
                  </c:pt>
                  <c:pt idx="6">
                    <c:v>dec</c:v>
                  </c:pt>
                  <c:pt idx="7">
                    <c:v>dec</c:v>
                  </c:pt>
                  <c:pt idx="8">
                    <c:v>dec</c:v>
                  </c:pt>
                  <c:pt idx="9">
                    <c:v>dec</c:v>
                  </c:pt>
                  <c:pt idx="10">
                    <c:v>dec</c:v>
                  </c:pt>
                  <c:pt idx="11">
                    <c:v>okt</c:v>
                  </c:pt>
                  <c:pt idx="12">
                    <c:v>dec</c:v>
                  </c:pt>
                  <c:pt idx="13">
                    <c:v>mar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  <c:pt idx="11">
                    <c:v>2025</c:v>
                  </c:pt>
                  <c:pt idx="13">
                    <c:v>2026</c:v>
                  </c:pt>
                </c:lvl>
              </c:multiLvlStrCache>
            </c:multiLvlStrRef>
          </c:cat>
          <c:val>
            <c:numRef>
              <c:f>'Ark1'!$H$2:$H$29</c:f>
              <c:numCache>
                <c:formatCode>General</c:formatCode>
                <c:ptCount val="14"/>
                <c:pt idx="0">
                  <c:v>47</c:v>
                </c:pt>
                <c:pt idx="1">
                  <c:v>65</c:v>
                </c:pt>
                <c:pt idx="2">
                  <c:v>82</c:v>
                </c:pt>
                <c:pt idx="3">
                  <c:v>97</c:v>
                </c:pt>
                <c:pt idx="4">
                  <c:v>86.5</c:v>
                </c:pt>
                <c:pt idx="5">
                  <c:v>131</c:v>
                </c:pt>
                <c:pt idx="6">
                  <c:v>119</c:v>
                </c:pt>
                <c:pt idx="7">
                  <c:v>141</c:v>
                </c:pt>
                <c:pt idx="8">
                  <c:v>135</c:v>
                </c:pt>
                <c:pt idx="9">
                  <c:v>115</c:v>
                </c:pt>
                <c:pt idx="10">
                  <c:v>119</c:v>
                </c:pt>
                <c:pt idx="11">
                  <c:v>148</c:v>
                </c:pt>
                <c:pt idx="12">
                  <c:v>218</c:v>
                </c:pt>
                <c:pt idx="13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44-484C-9672-11D2630E8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955672"/>
        <c:axId val="580099264"/>
      </c:lineChart>
      <c:catAx>
        <c:axId val="58195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0099264"/>
        <c:crosses val="autoZero"/>
        <c:auto val="1"/>
        <c:lblAlgn val="ctr"/>
        <c:lblOffset val="100"/>
        <c:noMultiLvlLbl val="0"/>
      </c:catAx>
      <c:valAx>
        <c:axId val="58009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95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til rapport.xlsx]PivotChartTable6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marker>
          <c:symbol val="none"/>
        </c:marker>
      </c:pivotFmt>
      <c:pivotFmt>
        <c:idx val="2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spPr>
          <a:solidFill>
            <a:srgbClr val="0070C0"/>
          </a:solidFill>
        </c:spPr>
        <c:marker>
          <c:symbol val="none"/>
        </c:marker>
      </c:pivotFmt>
      <c:pivotFmt>
        <c:idx val="32"/>
        <c:spPr>
          <a:solidFill>
            <a:schemeClr val="accent4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3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4"/>
        <c:spPr>
          <a:solidFill>
            <a:schemeClr val="bg1"/>
          </a:solidFill>
          <a:ln>
            <a:solidFill>
              <a:schemeClr val="accent1"/>
            </a:solidFill>
            <a:prstDash val="lgDash"/>
          </a:ln>
        </c:spPr>
        <c:marker>
          <c:symbol val="none"/>
        </c:marker>
      </c:pivotFmt>
      <c:pivotFmt>
        <c:idx val="35"/>
        <c:spPr>
          <a:solidFill>
            <a:srgbClr val="0070C0"/>
          </a:solidFill>
        </c:spPr>
        <c:marker>
          <c:symbol val="none"/>
        </c:marker>
      </c:pivotFmt>
      <c:pivotFmt>
        <c:idx val="36"/>
        <c:spPr>
          <a:solidFill>
            <a:schemeClr val="accent4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7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8"/>
        <c:spPr>
          <a:solidFill>
            <a:schemeClr val="bg1"/>
          </a:solidFill>
          <a:ln>
            <a:solidFill>
              <a:schemeClr val="accent1"/>
            </a:solidFill>
            <a:prstDash val="lgDash"/>
          </a:ln>
        </c:spPr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spPr>
          <a:solidFill>
            <a:schemeClr val="bg1"/>
          </a:solidFill>
          <a:ln>
            <a:solidFill>
              <a:schemeClr val="tx1"/>
            </a:solidFill>
            <a:prstDash val="lgDash"/>
          </a:ln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5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chemeClr val="bg1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layout>
            <c:manualLayout>
              <c:x val="0"/>
              <c:y val="-3.4598552045695635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layout>
            <c:manualLayout>
              <c:x val="0"/>
              <c:y val="1.38009336053814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layout>
            <c:manualLayout>
              <c:x val="-1.418174090808032E-3"/>
              <c:y val="-3.745967692889469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layout>
            <c:manualLayout>
              <c:x val="0"/>
              <c:y val="4.558011576300083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layout>
            <c:manualLayout>
              <c:x val="-2.836348181616064E-3"/>
              <c:y val="-2.3063280784369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layout>
            <c:manualLayout>
              <c:x val="-1.0399823192947258E-16"/>
              <c:y val="-4.9192830558411338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layout>
            <c:manualLayout>
              <c:x val="0"/>
              <c:y val="-4.187118293535031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5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chemeClr val="bg1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layout>
            <c:manualLayout>
              <c:x val="-2.836348181616064E-3"/>
              <c:y val="-2.3063280784369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layout>
            <c:manualLayout>
              <c:x val="0"/>
              <c:y val="4.558011576300083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layout>
            <c:manualLayout>
              <c:x val="-1.0399823192947258E-16"/>
              <c:y val="-4.9192830558411338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layout>
            <c:manualLayout>
              <c:x val="0"/>
              <c:y val="-4.187118293535031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layout>
            <c:manualLayout>
              <c:x val="-1.418174090808032E-3"/>
              <c:y val="-3.745967692889469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layout>
            <c:manualLayout>
              <c:x val="0"/>
              <c:y val="1.38009336053814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layout>
            <c:manualLayout>
              <c:x val="0"/>
              <c:y val="-3.4598552045695635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bg1"/>
          </a:solidFill>
          <a:ln>
            <a:solidFill>
              <a:schemeClr val="tx1"/>
            </a:solidFill>
            <a:prstDash val="lgDash"/>
          </a:ln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5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chemeClr val="bg1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layout>
            <c:manualLayout>
              <c:x val="-2.836348181616064E-3"/>
              <c:y val="-2.3063280784369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layout>
            <c:manualLayout>
              <c:x val="0"/>
              <c:y val="4.558011576300083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layout>
            <c:manualLayout>
              <c:x val="-1.0399823192947258E-16"/>
              <c:y val="-4.9192830558411338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layout>
            <c:manualLayout>
              <c:x val="0"/>
              <c:y val="-4.1871182935350314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layout>
            <c:manualLayout>
              <c:x val="-1.418174090808032E-3"/>
              <c:y val="-3.745967692889469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layout>
            <c:manualLayout>
              <c:x val="0"/>
              <c:y val="1.380093360538141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layout>
            <c:manualLayout>
              <c:x val="0"/>
              <c:y val="-3.4598552045695635E-3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>
                  <a:solidFill>
                    <a:sysClr val="windowText" lastClr="000000"/>
                  </a:solidFill>
                </a:defRPr>
              </a:pPr>
              <a:endParaRPr lang="da-DK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bg1"/>
          </a:solidFill>
          <a:ln>
            <a:solidFill>
              <a:schemeClr val="tx1"/>
            </a:solidFill>
            <a:prstDash val="lgDash"/>
          </a:ln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v>Øvrige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36-4AD2-9F62-4BEE4A7922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36-4AD2-9F62-4BEE4A79224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836-4AD2-9F62-4BEE4A792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6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</c:strLit>
          </c:cat>
          <c:val>
            <c:numLit>
              <c:formatCode>#,##0</c:formatCode>
              <c:ptCount val="6"/>
              <c:pt idx="0">
                <c:v>59873841.359999985</c:v>
              </c:pt>
              <c:pt idx="1">
                <c:v>67124311.5</c:v>
              </c:pt>
              <c:pt idx="2">
                <c:v>62734369.430000015</c:v>
              </c:pt>
              <c:pt idx="3">
                <c:v>71165300.260000035</c:v>
              </c:pt>
              <c:pt idx="4">
                <c:v>71719969.699999988</c:v>
              </c:pt>
              <c:pt idx="5">
                <c:v>73753861.86999996</c:v>
              </c:pt>
            </c:numLit>
          </c:val>
          <c:extLst>
            <c:ext xmlns:c16="http://schemas.microsoft.com/office/drawing/2014/chart" uri="{C3380CC4-5D6E-409C-BE32-E72D297353CC}">
              <c16:uniqueId val="{00000000-2BF6-406F-BA5C-2EACD477ED45}"/>
            </c:ext>
          </c:extLst>
        </c:ser>
        <c:ser>
          <c:idx val="1"/>
          <c:order val="1"/>
          <c:tx>
            <c:v>Ringager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836348181616064E-3"/>
                  <c:y val="-2.30632807843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6-406F-BA5C-2EACD477ED45}"/>
                </c:ext>
              </c:extLst>
            </c:dLbl>
            <c:dLbl>
              <c:idx val="1"/>
              <c:layout>
                <c:manualLayout>
                  <c:x val="0"/>
                  <c:y val="4.5580115763000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6-406F-BA5C-2EACD477ED45}"/>
                </c:ext>
              </c:extLst>
            </c:dLbl>
            <c:dLbl>
              <c:idx val="4"/>
              <c:layout>
                <c:manualLayout>
                  <c:x val="-1.0399823192947258E-16"/>
                  <c:y val="-4.91928305584113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F6-406F-BA5C-2EACD477ED45}"/>
                </c:ext>
              </c:extLst>
            </c:dLbl>
            <c:dLbl>
              <c:idx val="5"/>
              <c:layout>
                <c:manualLayout>
                  <c:x val="0"/>
                  <c:y val="-4.1871182935350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6-406F-BA5C-2EACD477E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6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</c:strLit>
          </c:cat>
          <c:val>
            <c:numLit>
              <c:formatCode>#,##0</c:formatCode>
              <c:ptCount val="6"/>
              <c:pt idx="0">
                <c:v>3040980.3400000003</c:v>
              </c:pt>
              <c:pt idx="1">
                <c:v>6486649.6099999985</c:v>
              </c:pt>
              <c:pt idx="2">
                <c:v>9770289.8999999985</c:v>
              </c:pt>
              <c:pt idx="3">
                <c:v>12953126.019999998</c:v>
              </c:pt>
              <c:pt idx="4">
                <c:v>17716361.030000001</c:v>
              </c:pt>
              <c:pt idx="5">
                <c:v>20870507.599999998</c:v>
              </c:pt>
            </c:numLit>
          </c:val>
          <c:extLst>
            <c:ext xmlns:c16="http://schemas.microsoft.com/office/drawing/2014/chart" uri="{C3380CC4-5D6E-409C-BE32-E72D297353CC}">
              <c16:uniqueId val="{00000005-2BF6-406F-BA5C-2EACD477ED45}"/>
            </c:ext>
          </c:extLst>
        </c:ser>
        <c:ser>
          <c:idx val="2"/>
          <c:order val="2"/>
          <c:tx>
            <c:v>Baltorpvej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418174090808032E-3"/>
                  <c:y val="-3.74596769288946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F6-406F-BA5C-2EACD477ED45}"/>
                </c:ext>
              </c:extLst>
            </c:dLbl>
            <c:dLbl>
              <c:idx val="2"/>
              <c:layout>
                <c:manualLayout>
                  <c:x val="0"/>
                  <c:y val="1.3800933605381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F6-406F-BA5C-2EACD477ED45}"/>
                </c:ext>
              </c:extLst>
            </c:dLbl>
            <c:dLbl>
              <c:idx val="3"/>
              <c:layout>
                <c:manualLayout>
                  <c:x val="0"/>
                  <c:y val="-3.45985520456956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F6-406F-BA5C-2EACD477E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6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</c:strLit>
          </c:cat>
          <c:val>
            <c:numLit>
              <c:formatCode>#,##0</c:formatCode>
              <c:ptCount val="6"/>
              <c:pt idx="1">
                <c:v>1862765.2800000003</c:v>
              </c:pt>
              <c:pt idx="2">
                <c:v>3384541.17</c:v>
              </c:pt>
              <c:pt idx="3">
                <c:v>4197590.96</c:v>
              </c:pt>
              <c:pt idx="4">
                <c:v>10020589.860000001</c:v>
              </c:pt>
              <c:pt idx="5">
                <c:v>19072767.340000004</c:v>
              </c:pt>
            </c:numLit>
          </c:val>
          <c:extLst>
            <c:ext xmlns:c16="http://schemas.microsoft.com/office/drawing/2014/chart" uri="{C3380CC4-5D6E-409C-BE32-E72D297353CC}">
              <c16:uniqueId val="{00000009-2BF6-406F-BA5C-2EACD477ED45}"/>
            </c:ext>
          </c:extLst>
        </c:ser>
        <c:ser>
          <c:idx val="3"/>
          <c:order val="3"/>
          <c:tx>
            <c:v>Tomgang</c:v>
          </c:tx>
          <c:spPr>
            <a:solidFill>
              <a:schemeClr val="bg1"/>
            </a:solidFill>
            <a:ln>
              <a:solidFill>
                <a:schemeClr val="tx1"/>
              </a:solidFill>
              <a:prstDash val="lgDash"/>
            </a:ln>
          </c:spPr>
          <c:invertIfNegative val="0"/>
          <c:cat>
            <c:strLit>
              <c:ptCount val="6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</c:strLit>
          </c:cat>
          <c:val>
            <c:numLit>
              <c:formatCode>#,##0</c:formatCode>
              <c:ptCount val="6"/>
              <c:pt idx="0">
                <c:v>35927325</c:v>
              </c:pt>
              <c:pt idx="1">
                <c:v>28202420.550000001</c:v>
              </c:pt>
              <c:pt idx="2">
                <c:v>22515223.140000004</c:v>
              </c:pt>
              <c:pt idx="3">
                <c:v>15140680.73</c:v>
              </c:pt>
              <c:pt idx="4">
                <c:v>17327499.879999995</c:v>
              </c:pt>
              <c:pt idx="5">
                <c:v>10680772.870000001</c:v>
              </c:pt>
            </c:numLit>
          </c:val>
          <c:extLst>
            <c:ext xmlns:c16="http://schemas.microsoft.com/office/drawing/2014/chart" uri="{C3380CC4-5D6E-409C-BE32-E72D297353CC}">
              <c16:uniqueId val="{0000000A-2BF6-406F-BA5C-2EACD477E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9417976"/>
        <c:axId val="579418304"/>
      </c:barChart>
      <c:catAx>
        <c:axId val="5794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579418304"/>
        <c:crosses val="autoZero"/>
        <c:auto val="1"/>
        <c:lblAlgn val="ctr"/>
        <c:lblOffset val="100"/>
        <c:noMultiLvlLbl val="0"/>
        <c:extLst/>
      </c:catAx>
      <c:valAx>
        <c:axId val="57941830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5794179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da-DK"/>
              </a:p>
            </c:txPr>
          </c:dispUnitsLbl>
        </c:dispUnits>
        <c:extLst/>
      </c:val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[Udlejningsgraf.xlsx]PivotChartTable1</c:name>
    <c:fmtId val="2"/>
  </c:pivotSource>
  <c:chart>
    <c:autoTitleDeleted val="0"/>
    <c:pivotFmts>
      <c:pivotFmt>
        <c:idx val="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5.9386379981190875E-2"/>
              <c:y val="9.431396118366851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5.751284368142507E-2"/>
              <c:y val="6.000864385948326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6880525180254113E-2"/>
              <c:y val="-4.46225739792817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7.1934352468236554E-2"/>
                  <c:h val="5.8267716535433063E-2"/>
                </c:manualLayout>
              </c15:layout>
            </c:ext>
          </c:extLst>
        </c:dLbl>
      </c:pivotFmt>
      <c:pivotFmt>
        <c:idx val="5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5006988880488295E-2"/>
              <c:y val="-5.65781121270647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168581386343099E-2"/>
              <c:y val="8.4022365986412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6295045086577292E-2"/>
              <c:y val="5.314758039464621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5615888177912186E-2"/>
              <c:y val="-1.541173133804243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5615888177912186E-2"/>
              <c:y val="-6.000864385948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7.4004683840749416E-2"/>
              <c:y val="9.519725557461405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7.2131147540983612E-2"/>
              <c:y val="6.0891938250428754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59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0.11147540983606558"/>
              <c:y val="-2.658662092624356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0.11147540983606558"/>
              <c:y val="-5.060034305317324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2074314481181659E-2"/>
              <c:y val="-4.716981132075472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463700234192038E-2"/>
              <c:y val="6.260720411663804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8384074941451989E-2"/>
              <c:y val="-5.2315608919382507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5.058548009367695E-2"/>
              <c:y val="9.60548885077186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583138173302109E-2"/>
              <c:y val="4.373927958833619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9203747072599531E-2"/>
              <c:y val="6.089193825042881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5456674473067917E-2"/>
              <c:y val="-5.4030874785591765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layout>
            <c:manualLayout>
              <c:x val="-1.0055341158973059E-2"/>
              <c:y val="0.11698977593495495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layout>
            <c:manualLayout>
              <c:x val="-3.0733526428408185E-2"/>
              <c:y val="6.210126821625856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layout>
            <c:manualLayout>
              <c:x val="-1.9454516281443571E-2"/>
              <c:y val="-5.524020475142152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layout>
            <c:manualLayout>
              <c:x val="-3.0733526428408185E-2"/>
              <c:y val="-4.49486095541659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layout>
            <c:manualLayout>
              <c:x val="-1.9203747072599531E-2"/>
              <c:y val="6.089193825042881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layout>
            <c:manualLayout>
              <c:x val="-0.11147540983606558"/>
              <c:y val="-2.658662092624356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layout>
            <c:manualLayout>
              <c:x val="-6.463700234192038E-2"/>
              <c:y val="6.260720411663804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layout>
            <c:manualLayout>
              <c:x val="-3.0733526428408185E-2"/>
              <c:y val="6.210126821625856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layout>
            <c:manualLayout>
              <c:x val="-1.3583138173302109E-2"/>
              <c:y val="4.373927958833619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layout>
            <c:manualLayout>
              <c:x val="-7.4004683840749416E-2"/>
              <c:y val="9.519725557461405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layout>
            <c:manualLayout>
              <c:x val="-5.058548009367695E-2"/>
              <c:y val="9.60548885077186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layout>
            <c:manualLayout>
              <c:x val="-1.0055341158973059E-2"/>
              <c:y val="0.11698977593495495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layout>
            <c:manualLayout>
              <c:x val="-7.2131147540983612E-2"/>
              <c:y val="6.0891938250428754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88"/>
        <c:dLbl>
          <c:idx val="0"/>
          <c:layout>
            <c:manualLayout>
              <c:x val="-8.2074314481181659E-2"/>
              <c:y val="-4.716981132075472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dLbl>
          <c:idx val="0"/>
          <c:layout>
            <c:manualLayout>
              <c:x val="-3.0733526428408185E-2"/>
              <c:y val="-4.49486095541659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layout>
            <c:manualLayout>
              <c:x val="-1.5456674473067917E-2"/>
              <c:y val="-5.4030874785591765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layout>
            <c:manualLayout>
              <c:x val="-0.11147540983606558"/>
              <c:y val="-5.060034305317324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layout>
            <c:manualLayout>
              <c:x val="-6.8384074941451989E-2"/>
              <c:y val="-5.2315608919382507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layout>
            <c:manualLayout>
              <c:x val="-1.9454516281443571E-2"/>
              <c:y val="-5.524020475142152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dLbl>
          <c:idx val="0"/>
          <c:layout>
            <c:manualLayout>
              <c:x val="-1.9203747072599531E-2"/>
              <c:y val="6.089193825042881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layout>
            <c:manualLayout>
              <c:x val="-0.11147540983606558"/>
              <c:y val="-2.658662092624356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layout>
            <c:manualLayout>
              <c:x val="-6.463700234192038E-2"/>
              <c:y val="6.260720411663804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dLbl>
          <c:idx val="0"/>
          <c:layout>
            <c:manualLayout>
              <c:x val="-3.0733526428408185E-2"/>
              <c:y val="6.210126821625856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layout>
            <c:manualLayout>
              <c:x val="-1.3583138173302109E-2"/>
              <c:y val="4.373927958833619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layout>
            <c:manualLayout>
              <c:x val="-7.4004683840749416E-2"/>
              <c:y val="9.519725557461405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dLbl>
          <c:idx val="0"/>
          <c:layout>
            <c:manualLayout>
              <c:x val="-5.058548009367695E-2"/>
              <c:y val="9.60548885077186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dLbl>
          <c:idx val="0"/>
          <c:layout>
            <c:manualLayout>
              <c:x val="-1.0055341158973059E-2"/>
              <c:y val="0.11698977593495495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layout>
            <c:manualLayout>
              <c:x val="-7.2131147540983612E-2"/>
              <c:y val="6.0891938250428754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107"/>
        <c:dLbl>
          <c:idx val="0"/>
          <c:layout>
            <c:manualLayout>
              <c:x val="-8.2074314481181659E-2"/>
              <c:y val="-4.716981132075472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layout>
            <c:manualLayout>
              <c:x val="-3.0733526428408185E-2"/>
              <c:y val="-4.494860955416593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layout>
            <c:manualLayout>
              <c:x val="-1.5456674473067917E-2"/>
              <c:y val="-5.4030874785591765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dLbl>
          <c:idx val="0"/>
          <c:layout>
            <c:manualLayout>
              <c:x val="-0.11147540983606558"/>
              <c:y val="-5.060034305317324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dLbl>
          <c:idx val="0"/>
          <c:layout>
            <c:manualLayout>
              <c:x val="-6.8384074941451989E-2"/>
              <c:y val="-5.2315608919382507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layout>
            <c:manualLayout>
              <c:x val="-1.9454516281443571E-2"/>
              <c:y val="-5.5240204751421523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da-DK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v>Udlejningsgrad i alt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F2A-41B2-874E-40E0C005ED4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1-4F2A-41B2-874E-40E0C005ED4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2-4F2A-41B2-874E-40E0C005ED43}"/>
              </c:ext>
            </c:extLst>
          </c:dPt>
          <c:dLbls>
            <c:dLbl>
              <c:idx val="0"/>
              <c:layout>
                <c:manualLayout>
                  <c:x val="-1.9203747072599531E-2"/>
                  <c:y val="6.0891938250428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2A-41B2-874E-40E0C005ED43}"/>
                </c:ext>
              </c:extLst>
            </c:dLbl>
            <c:dLbl>
              <c:idx val="11"/>
              <c:layout>
                <c:manualLayout>
                  <c:x val="-0.11147540983606558"/>
                  <c:y val="-2.658662092624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2A-41B2-874E-40E0C005ED43}"/>
                </c:ext>
              </c:extLst>
            </c:dLbl>
            <c:dLbl>
              <c:idx val="23"/>
              <c:layout>
                <c:manualLayout>
                  <c:x val="-6.463700234192038E-2"/>
                  <c:y val="6.2607204116638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2A-41B2-874E-40E0C005ED43}"/>
                </c:ext>
              </c:extLst>
            </c:dLbl>
            <c:dLbl>
              <c:idx val="26"/>
              <c:layout>
                <c:manualLayout>
                  <c:x val="-3.0733526428408185E-2"/>
                  <c:y val="6.2101268216258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2A-41B2-874E-40E0C005E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27"/>
                  <c:lvl>
                    <c:pt idx="0">
                      <c:v>dec</c:v>
                    </c:pt>
                    <c:pt idx="1">
                      <c:v>jan</c:v>
                    </c:pt>
                    <c:pt idx="2">
                      <c:v>feb</c:v>
                    </c:pt>
                    <c:pt idx="3">
                      <c:v>mar</c:v>
                    </c:pt>
                    <c:pt idx="4">
                      <c:v>apr</c:v>
                    </c:pt>
                    <c:pt idx="5">
                      <c:v>maj</c:v>
                    </c:pt>
                    <c:pt idx="6">
                      <c:v>jun</c:v>
                    </c:pt>
                    <c:pt idx="7">
                      <c:v>aug</c:v>
                    </c:pt>
                    <c:pt idx="8">
                      <c:v>sep</c:v>
                    </c:pt>
                    <c:pt idx="9">
                      <c:v>okt</c:v>
                    </c:pt>
                    <c:pt idx="10">
                      <c:v>nov</c:v>
                    </c:pt>
                    <c:pt idx="11">
                      <c:v>dec</c:v>
                    </c:pt>
                    <c:pt idx="12">
                      <c:v>jan</c:v>
                    </c:pt>
                    <c:pt idx="13">
                      <c:v>feb</c:v>
                    </c:pt>
                    <c:pt idx="14">
                      <c:v>mar</c:v>
                    </c:pt>
                    <c:pt idx="15">
                      <c:v>apr</c:v>
                    </c:pt>
                    <c:pt idx="16">
                      <c:v>maj</c:v>
                    </c:pt>
                    <c:pt idx="17">
                      <c:v>jun</c:v>
                    </c:pt>
                    <c:pt idx="18">
                      <c:v>jul</c:v>
                    </c:pt>
                    <c:pt idx="19">
                      <c:v>aug</c:v>
                    </c:pt>
                    <c:pt idx="20">
                      <c:v>sep</c:v>
                    </c:pt>
                    <c:pt idx="21">
                      <c:v>okt</c:v>
                    </c:pt>
                    <c:pt idx="22">
                      <c:v>nov</c:v>
                    </c:pt>
                    <c:pt idx="23">
                      <c:v>dec</c:v>
                    </c:pt>
                    <c:pt idx="24">
                      <c:v>jan</c:v>
                    </c:pt>
                    <c:pt idx="25">
                      <c:v>feb</c:v>
                    </c:pt>
                    <c:pt idx="26">
                      <c:v>mar</c:v>
                    </c:pt>
                  </c:lvl>
                  <c:lvl>
                    <c:pt idx="0">
                      <c:v>2023</c:v>
                    </c:pt>
                    <c:pt idx="1">
                      <c:v>2024</c:v>
                    </c:pt>
                    <c:pt idx="12">
                      <c:v>2025</c:v>
                    </c:pt>
                    <c:pt idx="24">
                      <c:v>2026</c:v>
                    </c:pt>
                  </c:lvl>
                </c16ac:multiLvlStrLit>
              </mc:Choice>
              <mc:Fallback>
                <c:strLit>
                  <c:ptCount val="27"/>
                  <c:pt idx="0">
                    <c:v>dec
2023</c:v>
                  </c:pt>
                  <c:pt idx="1">
                    <c:v>jan
2024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maj</c:v>
                  </c:pt>
                  <c:pt idx="6">
                    <c:v>jun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
2025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
2026</c:v>
                  </c:pt>
                  <c:pt idx="25">
                    <c:v>feb</c:v>
                  </c:pt>
                  <c:pt idx="26">
                    <c:v>mar</c:v>
                  </c:pt>
                </c:strLit>
              </mc:Fallback>
            </mc:AlternateContent>
          </c:cat>
          <c:val>
            <c:numLit>
              <c:formatCode>0.0\ %;\-0.0\ %;0.0\ %</c:formatCode>
              <c:ptCount val="27"/>
              <c:pt idx="0">
                <c:v>0.8703967026951106</c:v>
              </c:pt>
              <c:pt idx="1">
                <c:v>0.8801660973089237</c:v>
              </c:pt>
              <c:pt idx="2">
                <c:v>0.88494845903357933</c:v>
              </c:pt>
              <c:pt idx="3">
                <c:v>0.87998641968473879</c:v>
              </c:pt>
              <c:pt idx="4">
                <c:v>0.88447468689595787</c:v>
              </c:pt>
              <c:pt idx="5">
                <c:v>0.88306740594934818</c:v>
              </c:pt>
              <c:pt idx="6">
                <c:v>0.84022625985312238</c:v>
              </c:pt>
              <c:pt idx="7">
                <c:v>0.87228424531101167</c:v>
              </c:pt>
              <c:pt idx="8">
                <c:v>0.8788180587671206</c:v>
              </c:pt>
              <c:pt idx="9">
                <c:v>0.89738674387723683</c:v>
              </c:pt>
              <c:pt idx="10">
                <c:v>0.89745015589396671</c:v>
              </c:pt>
              <c:pt idx="11">
                <c:v>0.9065329717544538</c:v>
              </c:pt>
              <c:pt idx="12">
                <c:v>0.91325257239039892</c:v>
              </c:pt>
              <c:pt idx="13">
                <c:v>0.91362968276305012</c:v>
              </c:pt>
              <c:pt idx="14">
                <c:v>0.91915418632351842</c:v>
              </c:pt>
              <c:pt idx="15">
                <c:v>0.92726944547741952</c:v>
              </c:pt>
              <c:pt idx="16">
                <c:v>0.92532642321101521</c:v>
              </c:pt>
              <c:pt idx="17">
                <c:v>0.92365951840188276</c:v>
              </c:pt>
              <c:pt idx="18">
                <c:v>0.92388096109788975</c:v>
              </c:pt>
              <c:pt idx="19">
                <c:v>0.92413834591201705</c:v>
              </c:pt>
              <c:pt idx="20">
                <c:v>0.92595349433538132</c:v>
              </c:pt>
              <c:pt idx="21">
                <c:v>0.92134651617137897</c:v>
              </c:pt>
              <c:pt idx="22">
                <c:v>0.92202157573064236</c:v>
              </c:pt>
              <c:pt idx="23">
                <c:v>0.92418210117450683</c:v>
              </c:pt>
              <c:pt idx="24">
                <c:v>0.92184798291403203</c:v>
              </c:pt>
              <c:pt idx="25">
                <c:v>0.92184798291403203</c:v>
              </c:pt>
              <c:pt idx="26">
                <c:v>0.92255434006567794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4F2A-41B2-874E-40E0C005ED43}"/>
            </c:ext>
          </c:extLst>
        </c:ser>
        <c:ser>
          <c:idx val="1"/>
          <c:order val="1"/>
          <c:tx>
            <c:v>Ringager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5-4F2A-41B2-874E-40E0C005ED4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6-4F2A-41B2-874E-40E0C005ED4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7-4F2A-41B2-874E-40E0C005ED43}"/>
              </c:ext>
            </c:extLst>
          </c:dPt>
          <c:dLbls>
            <c:dLbl>
              <c:idx val="0"/>
              <c:layout>
                <c:manualLayout>
                  <c:x val="-1.3583138173302109E-2"/>
                  <c:y val="4.3739279588336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2A-41B2-874E-40E0C005ED43}"/>
                </c:ext>
              </c:extLst>
            </c:dLbl>
            <c:dLbl>
              <c:idx val="11"/>
              <c:layout>
                <c:manualLayout>
                  <c:x val="-7.4004683840749416E-2"/>
                  <c:y val="9.5197255574614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2A-41B2-874E-40E0C005ED43}"/>
                </c:ext>
              </c:extLst>
            </c:dLbl>
            <c:dLbl>
              <c:idx val="23"/>
              <c:layout>
                <c:manualLayout>
                  <c:x val="-5.058548009367695E-2"/>
                  <c:y val="9.6054888507718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2A-41B2-874E-40E0C005ED43}"/>
                </c:ext>
              </c:extLst>
            </c:dLbl>
            <c:dLbl>
              <c:idx val="26"/>
              <c:layout>
                <c:manualLayout>
                  <c:x val="-1.0055341158973059E-2"/>
                  <c:y val="0.116989775934954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2A-41B2-874E-40E0C005E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27"/>
                  <c:lvl>
                    <c:pt idx="0">
                      <c:v>dec</c:v>
                    </c:pt>
                    <c:pt idx="1">
                      <c:v>jan</c:v>
                    </c:pt>
                    <c:pt idx="2">
                      <c:v>feb</c:v>
                    </c:pt>
                    <c:pt idx="3">
                      <c:v>mar</c:v>
                    </c:pt>
                    <c:pt idx="4">
                      <c:v>apr</c:v>
                    </c:pt>
                    <c:pt idx="5">
                      <c:v>maj</c:v>
                    </c:pt>
                    <c:pt idx="6">
                      <c:v>jun</c:v>
                    </c:pt>
                    <c:pt idx="7">
                      <c:v>aug</c:v>
                    </c:pt>
                    <c:pt idx="8">
                      <c:v>sep</c:v>
                    </c:pt>
                    <c:pt idx="9">
                      <c:v>okt</c:v>
                    </c:pt>
                    <c:pt idx="10">
                      <c:v>nov</c:v>
                    </c:pt>
                    <c:pt idx="11">
                      <c:v>dec</c:v>
                    </c:pt>
                    <c:pt idx="12">
                      <c:v>jan</c:v>
                    </c:pt>
                    <c:pt idx="13">
                      <c:v>feb</c:v>
                    </c:pt>
                    <c:pt idx="14">
                      <c:v>mar</c:v>
                    </c:pt>
                    <c:pt idx="15">
                      <c:v>apr</c:v>
                    </c:pt>
                    <c:pt idx="16">
                      <c:v>maj</c:v>
                    </c:pt>
                    <c:pt idx="17">
                      <c:v>jun</c:v>
                    </c:pt>
                    <c:pt idx="18">
                      <c:v>jul</c:v>
                    </c:pt>
                    <c:pt idx="19">
                      <c:v>aug</c:v>
                    </c:pt>
                    <c:pt idx="20">
                      <c:v>sep</c:v>
                    </c:pt>
                    <c:pt idx="21">
                      <c:v>okt</c:v>
                    </c:pt>
                    <c:pt idx="22">
                      <c:v>nov</c:v>
                    </c:pt>
                    <c:pt idx="23">
                      <c:v>dec</c:v>
                    </c:pt>
                    <c:pt idx="24">
                      <c:v>jan</c:v>
                    </c:pt>
                    <c:pt idx="25">
                      <c:v>feb</c:v>
                    </c:pt>
                    <c:pt idx="26">
                      <c:v>mar</c:v>
                    </c:pt>
                  </c:lvl>
                  <c:lvl>
                    <c:pt idx="0">
                      <c:v>2023</c:v>
                    </c:pt>
                    <c:pt idx="1">
                      <c:v>2024</c:v>
                    </c:pt>
                    <c:pt idx="12">
                      <c:v>2025</c:v>
                    </c:pt>
                    <c:pt idx="24">
                      <c:v>2026</c:v>
                    </c:pt>
                  </c:lvl>
                </c16ac:multiLvlStrLit>
              </mc:Choice>
              <mc:Fallback>
                <c:strLit>
                  <c:ptCount val="27"/>
                  <c:pt idx="0">
                    <c:v>dec
2023</c:v>
                  </c:pt>
                  <c:pt idx="1">
                    <c:v>jan
2024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maj</c:v>
                  </c:pt>
                  <c:pt idx="6">
                    <c:v>jun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
2025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
2026</c:v>
                  </c:pt>
                  <c:pt idx="25">
                    <c:v>feb</c:v>
                  </c:pt>
                  <c:pt idx="26">
                    <c:v>mar</c:v>
                  </c:pt>
                </c:strLit>
              </mc:Fallback>
            </mc:AlternateContent>
          </c:cat>
          <c:val>
            <c:numLit>
              <c:formatCode>0.0\ %;\-0.0\ %;0.0\ %</c:formatCode>
              <c:ptCount val="27"/>
              <c:pt idx="0">
                <c:v>0.6866063280931759</c:v>
              </c:pt>
              <c:pt idx="1">
                <c:v>0.70900635307821869</c:v>
              </c:pt>
              <c:pt idx="2">
                <c:v>0.75183607671122654</c:v>
              </c:pt>
              <c:pt idx="3">
                <c:v>0.73888749464175618</c:v>
              </c:pt>
              <c:pt idx="4">
                <c:v>0.7608985425858289</c:v>
              </c:pt>
              <c:pt idx="5">
                <c:v>0.77080752940360975</c:v>
              </c:pt>
              <c:pt idx="6">
                <c:v>0.77759491565498606</c:v>
              </c:pt>
              <c:pt idx="7">
                <c:v>0.77185818681313545</c:v>
              </c:pt>
              <c:pt idx="8">
                <c:v>0.76055134936388613</c:v>
              </c:pt>
              <c:pt idx="9">
                <c:v>0.81136559713665835</c:v>
              </c:pt>
              <c:pt idx="10">
                <c:v>0.80987425403021784</c:v>
              </c:pt>
              <c:pt idx="11">
                <c:v>0.82787973812531435</c:v>
              </c:pt>
              <c:pt idx="12">
                <c:v>0.82491003508292426</c:v>
              </c:pt>
              <c:pt idx="13">
                <c:v>0.82600586785926899</c:v>
              </c:pt>
              <c:pt idx="14">
                <c:v>0.85264413019961227</c:v>
              </c:pt>
              <c:pt idx="15">
                <c:v>0.86267145234523002</c:v>
              </c:pt>
              <c:pt idx="16">
                <c:v>0.85164449619362925</c:v>
              </c:pt>
              <c:pt idx="17">
                <c:v>0.84403886711724085</c:v>
              </c:pt>
              <c:pt idx="18">
                <c:v>0.82187690173499706</c:v>
              </c:pt>
              <c:pt idx="19">
                <c:v>0.82190303692183331</c:v>
              </c:pt>
              <c:pt idx="20">
                <c:v>0.83343998151412046</c:v>
              </c:pt>
              <c:pt idx="21">
                <c:v>0.81050624148275496</c:v>
              </c:pt>
              <c:pt idx="22">
                <c:v>0.82476561270888904</c:v>
              </c:pt>
              <c:pt idx="23">
                <c:v>0.83733952434256309</c:v>
              </c:pt>
              <c:pt idx="24">
                <c:v>0.85094198670763332</c:v>
              </c:pt>
              <c:pt idx="25">
                <c:v>0.85094198670763332</c:v>
              </c:pt>
              <c:pt idx="26">
                <c:v>0.84748581486252039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9-4F2A-41B2-874E-40E0C005ED43}"/>
            </c:ext>
          </c:extLst>
        </c:ser>
        <c:ser>
          <c:idx val="2"/>
          <c:order val="2"/>
          <c:tx>
            <c:v>Baltorpvej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4F2A-41B2-874E-40E0C005ED4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4F2A-41B2-874E-40E0C005ED43}"/>
              </c:ext>
            </c:extLst>
          </c:dPt>
          <c:dLbls>
            <c:dLbl>
              <c:idx val="11"/>
              <c:layout>
                <c:manualLayout>
                  <c:x val="-7.2131147540983612E-2"/>
                  <c:y val="6.08919382504287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da-DK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F2A-41B2-874E-40E0C005ED43}"/>
                </c:ext>
              </c:extLst>
            </c:dLbl>
            <c:dLbl>
              <c:idx val="23"/>
              <c:layout>
                <c:manualLayout>
                  <c:x val="-8.2074314481181659E-2"/>
                  <c:y val="-4.716981132075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2A-41B2-874E-40E0C005ED43}"/>
                </c:ext>
              </c:extLst>
            </c:dLbl>
            <c:dLbl>
              <c:idx val="26"/>
              <c:layout>
                <c:manualLayout>
                  <c:x val="-3.0733526428408185E-2"/>
                  <c:y val="-4.494860955416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2A-41B2-874E-40E0C005E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27"/>
                  <c:lvl>
                    <c:pt idx="0">
                      <c:v>dec</c:v>
                    </c:pt>
                    <c:pt idx="1">
                      <c:v>jan</c:v>
                    </c:pt>
                    <c:pt idx="2">
                      <c:v>feb</c:v>
                    </c:pt>
                    <c:pt idx="3">
                      <c:v>mar</c:v>
                    </c:pt>
                    <c:pt idx="4">
                      <c:v>apr</c:v>
                    </c:pt>
                    <c:pt idx="5">
                      <c:v>maj</c:v>
                    </c:pt>
                    <c:pt idx="6">
                      <c:v>jun</c:v>
                    </c:pt>
                    <c:pt idx="7">
                      <c:v>aug</c:v>
                    </c:pt>
                    <c:pt idx="8">
                      <c:v>sep</c:v>
                    </c:pt>
                    <c:pt idx="9">
                      <c:v>okt</c:v>
                    </c:pt>
                    <c:pt idx="10">
                      <c:v>nov</c:v>
                    </c:pt>
                    <c:pt idx="11">
                      <c:v>dec</c:v>
                    </c:pt>
                    <c:pt idx="12">
                      <c:v>jan</c:v>
                    </c:pt>
                    <c:pt idx="13">
                      <c:v>feb</c:v>
                    </c:pt>
                    <c:pt idx="14">
                      <c:v>mar</c:v>
                    </c:pt>
                    <c:pt idx="15">
                      <c:v>apr</c:v>
                    </c:pt>
                    <c:pt idx="16">
                      <c:v>maj</c:v>
                    </c:pt>
                    <c:pt idx="17">
                      <c:v>jun</c:v>
                    </c:pt>
                    <c:pt idx="18">
                      <c:v>jul</c:v>
                    </c:pt>
                    <c:pt idx="19">
                      <c:v>aug</c:v>
                    </c:pt>
                    <c:pt idx="20">
                      <c:v>sep</c:v>
                    </c:pt>
                    <c:pt idx="21">
                      <c:v>okt</c:v>
                    </c:pt>
                    <c:pt idx="22">
                      <c:v>nov</c:v>
                    </c:pt>
                    <c:pt idx="23">
                      <c:v>dec</c:v>
                    </c:pt>
                    <c:pt idx="24">
                      <c:v>jan</c:v>
                    </c:pt>
                    <c:pt idx="25">
                      <c:v>feb</c:v>
                    </c:pt>
                    <c:pt idx="26">
                      <c:v>mar</c:v>
                    </c:pt>
                  </c:lvl>
                  <c:lvl>
                    <c:pt idx="0">
                      <c:v>2023</c:v>
                    </c:pt>
                    <c:pt idx="1">
                      <c:v>2024</c:v>
                    </c:pt>
                    <c:pt idx="12">
                      <c:v>2025</c:v>
                    </c:pt>
                    <c:pt idx="24">
                      <c:v>2026</c:v>
                    </c:pt>
                  </c:lvl>
                </c16ac:multiLvlStrLit>
              </mc:Choice>
              <mc:Fallback>
                <c:strLit>
                  <c:ptCount val="27"/>
                  <c:pt idx="0">
                    <c:v>dec
2023</c:v>
                  </c:pt>
                  <c:pt idx="1">
                    <c:v>jan
2024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maj</c:v>
                  </c:pt>
                  <c:pt idx="6">
                    <c:v>jun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
2025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
2026</c:v>
                  </c:pt>
                  <c:pt idx="25">
                    <c:v>feb</c:v>
                  </c:pt>
                  <c:pt idx="26">
                    <c:v>mar</c:v>
                  </c:pt>
                </c:strLit>
              </mc:Fallback>
            </mc:AlternateContent>
          </c:cat>
          <c:val>
            <c:numLit>
              <c:formatCode>0.0\ %;\-0.0\ %;0.0\ %</c:formatCode>
              <c:ptCount val="27"/>
              <c:pt idx="1">
                <c:v>1</c:v>
              </c:pt>
              <c:pt idx="6">
                <c:v>0.60950754240087512</c:v>
              </c:pt>
              <c:pt idx="7">
                <c:v>0.75709201340021681</c:v>
              </c:pt>
              <c:pt idx="8">
                <c:v>0.81576151428153421</c:v>
              </c:pt>
              <c:pt idx="9">
                <c:v>0.87003022255811302</c:v>
              </c:pt>
              <c:pt idx="10">
                <c:v>0.87702258388772214</c:v>
              </c:pt>
              <c:pt idx="11">
                <c:v>0.87362019340390906</c:v>
              </c:pt>
              <c:pt idx="12">
                <c:v>0.97496751100707846</c:v>
              </c:pt>
              <c:pt idx="13">
                <c:v>0.97455832814416599</c:v>
              </c:pt>
              <c:pt idx="14">
                <c:v>0.98165247554394464</c:v>
              </c:pt>
              <c:pt idx="15">
                <c:v>0.98092705579893125</c:v>
              </c:pt>
              <c:pt idx="16">
                <c:v>0.98102505203264723</c:v>
              </c:pt>
              <c:pt idx="17">
                <c:v>0.98038865184095625</c:v>
              </c:pt>
              <c:pt idx="18">
                <c:v>0.98017050970590192</c:v>
              </c:pt>
              <c:pt idx="19">
                <c:v>0.98018398314777988</c:v>
              </c:pt>
              <c:pt idx="20">
                <c:v>0.98022320961328535</c:v>
              </c:pt>
              <c:pt idx="21">
                <c:v>0.98024667595331916</c:v>
              </c:pt>
              <c:pt idx="22">
                <c:v>0.98178113731825878</c:v>
              </c:pt>
              <c:pt idx="23">
                <c:v>0.98181467511570675</c:v>
              </c:pt>
              <c:pt idx="24">
                <c:v>0.97250735868705307</c:v>
              </c:pt>
              <c:pt idx="25">
                <c:v>0.97250735868705307</c:v>
              </c:pt>
              <c:pt idx="26">
                <c:v>0.98110327113383811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D-4F2A-41B2-874E-40E0C005ED43}"/>
            </c:ext>
          </c:extLst>
        </c:ser>
        <c:ser>
          <c:idx val="3"/>
          <c:order val="3"/>
          <c:tx>
            <c:v>Ekskl. R og B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4F2A-41B2-874E-40E0C005ED4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4F2A-41B2-874E-40E0C005ED4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0-4F2A-41B2-874E-40E0C005ED43}"/>
              </c:ext>
            </c:extLst>
          </c:dPt>
          <c:dLbls>
            <c:dLbl>
              <c:idx val="0"/>
              <c:layout>
                <c:manualLayout>
                  <c:x val="-1.5456674473067917E-2"/>
                  <c:y val="-5.403087478559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2A-41B2-874E-40E0C005ED43}"/>
                </c:ext>
              </c:extLst>
            </c:dLbl>
            <c:dLbl>
              <c:idx val="11"/>
              <c:layout>
                <c:manualLayout>
                  <c:x val="-0.11147540983606558"/>
                  <c:y val="-5.0600343053173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2A-41B2-874E-40E0C005ED43}"/>
                </c:ext>
              </c:extLst>
            </c:dLbl>
            <c:dLbl>
              <c:idx val="23"/>
              <c:layout>
                <c:manualLayout>
                  <c:x val="-6.8384074941451989E-2"/>
                  <c:y val="-5.231560891938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2A-41B2-874E-40E0C005ED43}"/>
                </c:ext>
              </c:extLst>
            </c:dLbl>
            <c:dLbl>
              <c:idx val="26"/>
              <c:layout>
                <c:manualLayout>
                  <c:x val="-1.9454516281443571E-2"/>
                  <c:y val="-5.5240204751421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2A-41B2-874E-40E0C005E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27"/>
                  <c:lvl>
                    <c:pt idx="0">
                      <c:v>dec</c:v>
                    </c:pt>
                    <c:pt idx="1">
                      <c:v>jan</c:v>
                    </c:pt>
                    <c:pt idx="2">
                      <c:v>feb</c:v>
                    </c:pt>
                    <c:pt idx="3">
                      <c:v>mar</c:v>
                    </c:pt>
                    <c:pt idx="4">
                      <c:v>apr</c:v>
                    </c:pt>
                    <c:pt idx="5">
                      <c:v>maj</c:v>
                    </c:pt>
                    <c:pt idx="6">
                      <c:v>jun</c:v>
                    </c:pt>
                    <c:pt idx="7">
                      <c:v>aug</c:v>
                    </c:pt>
                    <c:pt idx="8">
                      <c:v>sep</c:v>
                    </c:pt>
                    <c:pt idx="9">
                      <c:v>okt</c:v>
                    </c:pt>
                    <c:pt idx="10">
                      <c:v>nov</c:v>
                    </c:pt>
                    <c:pt idx="11">
                      <c:v>dec</c:v>
                    </c:pt>
                    <c:pt idx="12">
                      <c:v>jan</c:v>
                    </c:pt>
                    <c:pt idx="13">
                      <c:v>feb</c:v>
                    </c:pt>
                    <c:pt idx="14">
                      <c:v>mar</c:v>
                    </c:pt>
                    <c:pt idx="15">
                      <c:v>apr</c:v>
                    </c:pt>
                    <c:pt idx="16">
                      <c:v>maj</c:v>
                    </c:pt>
                    <c:pt idx="17">
                      <c:v>jun</c:v>
                    </c:pt>
                    <c:pt idx="18">
                      <c:v>jul</c:v>
                    </c:pt>
                    <c:pt idx="19">
                      <c:v>aug</c:v>
                    </c:pt>
                    <c:pt idx="20">
                      <c:v>sep</c:v>
                    </c:pt>
                    <c:pt idx="21">
                      <c:v>okt</c:v>
                    </c:pt>
                    <c:pt idx="22">
                      <c:v>nov</c:v>
                    </c:pt>
                    <c:pt idx="23">
                      <c:v>dec</c:v>
                    </c:pt>
                    <c:pt idx="24">
                      <c:v>jan</c:v>
                    </c:pt>
                    <c:pt idx="25">
                      <c:v>feb</c:v>
                    </c:pt>
                    <c:pt idx="26">
                      <c:v>mar</c:v>
                    </c:pt>
                  </c:lvl>
                  <c:lvl>
                    <c:pt idx="0">
                      <c:v>2023</c:v>
                    </c:pt>
                    <c:pt idx="1">
                      <c:v>2024</c:v>
                    </c:pt>
                    <c:pt idx="12">
                      <c:v>2025</c:v>
                    </c:pt>
                    <c:pt idx="24">
                      <c:v>2026</c:v>
                    </c:pt>
                  </c:lvl>
                </c16ac:multiLvlStrLit>
              </mc:Choice>
              <mc:Fallback>
                <c:strLit>
                  <c:ptCount val="27"/>
                  <c:pt idx="0">
                    <c:v>dec
2023</c:v>
                  </c:pt>
                  <c:pt idx="1">
                    <c:v>jan
2024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maj</c:v>
                  </c:pt>
                  <c:pt idx="6">
                    <c:v>jun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
2025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
2026</c:v>
                  </c:pt>
                  <c:pt idx="25">
                    <c:v>feb</c:v>
                  </c:pt>
                  <c:pt idx="26">
                    <c:v>mar</c:v>
                  </c:pt>
                </c:strLit>
              </mc:Fallback>
            </mc:AlternateContent>
          </c:cat>
          <c:val>
            <c:numLit>
              <c:formatCode>0.0\ %;\-0.0\ %;0.0\ %</c:formatCode>
              <c:ptCount val="27"/>
              <c:pt idx="0">
                <c:v>0.92295310204108882</c:v>
              </c:pt>
              <c:pt idx="1">
                <c:v>0.92215078794837368</c:v>
              </c:pt>
              <c:pt idx="2">
                <c:v>0.92288167568957169</c:v>
              </c:pt>
              <c:pt idx="3">
                <c:v>0.9203458297521897</c:v>
              </c:pt>
              <c:pt idx="4">
                <c:v>0.91977988470209326</c:v>
              </c:pt>
              <c:pt idx="5">
                <c:v>0.91537923181182823</c:v>
              </c:pt>
              <c:pt idx="6">
                <c:v>0.9155792443745735</c:v>
              </c:pt>
              <c:pt idx="7">
                <c:v>0.93188872695610958</c:v>
              </c:pt>
              <c:pt idx="8">
                <c:v>0.93031256431737941</c:v>
              </c:pt>
              <c:pt idx="9">
                <c:v>0.9320249732481134</c:v>
              </c:pt>
              <c:pt idx="10">
                <c:v>0.93067130489928629</c:v>
              </c:pt>
              <c:pt idx="11">
                <c:v>0.94015475630306766</c:v>
              </c:pt>
              <c:pt idx="12">
                <c:v>0.92557457825400813</c:v>
              </c:pt>
              <c:pt idx="13">
                <c:v>0.92591442179765571</c:v>
              </c:pt>
              <c:pt idx="14">
                <c:v>0.92427986819286967</c:v>
              </c:pt>
              <c:pt idx="15">
                <c:v>0.93400634756609624</c:v>
              </c:pt>
              <c:pt idx="16">
                <c:v>0.93432446807933456</c:v>
              </c:pt>
              <c:pt idx="17">
                <c:v>0.93451936026242133</c:v>
              </c:pt>
              <c:pt idx="18">
                <c:v>0.94176053364925127</c:v>
              </c:pt>
              <c:pt idx="19">
                <c:v>0.94213439291776246</c:v>
              </c:pt>
              <c:pt idx="20">
                <c:v>0.94148395493011527</c:v>
              </c:pt>
              <c:pt idx="21">
                <c:v>0.94176845630794404</c:v>
              </c:pt>
              <c:pt idx="22">
                <c:v>0.93781713079049611</c:v>
              </c:pt>
              <c:pt idx="23">
                <c:v>0.93716614900163986</c:v>
              </c:pt>
              <c:pt idx="24">
                <c:v>0.93129130128176485</c:v>
              </c:pt>
              <c:pt idx="25">
                <c:v>0.93129130128176485</c:v>
              </c:pt>
              <c:pt idx="26">
                <c:v>0.93132211992158842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2-4F2A-41B2-874E-40E0C005E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9002280"/>
        <c:axId val="978995392"/>
      </c:lineChart>
      <c:catAx>
        <c:axId val="9790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978995392"/>
        <c:crosses val="autoZero"/>
        <c:auto val="1"/>
        <c:lblAlgn val="ctr"/>
        <c:lblOffset val="100"/>
        <c:noMultiLvlLbl val="0"/>
        <c:extLst/>
      </c:catAx>
      <c:valAx>
        <c:axId val="978995392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979002280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til rapport.xlsx]PivotChartTable2</c:name>
    <c:fmtId val="2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2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3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4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5"/>
        <c:spPr>
          <a:solidFill>
            <a:schemeClr val="bg1"/>
          </a:solidFill>
          <a:ln w="9525">
            <a:solidFill>
              <a:schemeClr val="tx1"/>
            </a:solidFill>
          </a:ln>
          <a:effectLst/>
        </c:spPr>
      </c:pivotFmt>
      <c:pivotFmt>
        <c:idx val="6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8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</c:pivotFmt>
      <c:pivotFmt>
        <c:idx val="9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1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12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13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4"/>
        <c:spPr>
          <a:solidFill>
            <a:schemeClr val="bg1"/>
          </a:solidFill>
          <a:ln w="9525">
            <a:solidFill>
              <a:schemeClr val="tx1"/>
            </a:solidFill>
          </a:ln>
          <a:effectLst/>
        </c:spPr>
      </c:pivotFmt>
      <c:pivotFmt>
        <c:idx val="15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20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21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bg1"/>
          </a:solidFill>
          <a:ln w="9525">
            <a:solidFill>
              <a:schemeClr val="tx1"/>
            </a:solidFill>
          </a:ln>
          <a:effectLst/>
        </c:spPr>
      </c:pivotFmt>
      <c:pivotFmt>
        <c:idx val="23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25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26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28"/>
      </c:pivotFmt>
      <c:pivotFmt>
        <c:idx val="29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bg1"/>
          </a:solidFill>
          <a:ln w="9525">
            <a:solidFill>
              <a:schemeClr val="tx1"/>
            </a:solidFill>
          </a:ln>
          <a:effectLst/>
        </c:spPr>
      </c:pivotFmt>
      <c:pivotFmt>
        <c:idx val="31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34"/>
        <c:spPr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35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</c:pivotFmt>
      <c:pivotFmt>
        <c:idx val="36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bg1"/>
          </a:solidFill>
          <a:ln w="9525">
            <a:solidFill>
              <a:schemeClr val="tx1"/>
            </a:solidFill>
          </a:ln>
          <a:effectLst/>
        </c:spPr>
      </c:pivotFmt>
      <c:pivotFmt>
        <c:idx val="38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0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spPr>
          <a:solidFill>
            <a:schemeClr val="accent1">
              <a:lumMod val="75000"/>
            </a:schemeClr>
          </a:solidFill>
        </c:spPr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6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7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8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9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50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spPr>
          <a:solidFill>
            <a:sysClr val="window" lastClr="FFFFFF"/>
          </a:solidFill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54"/>
        <c:spPr>
          <a:solidFill>
            <a:schemeClr val="bg1"/>
          </a:solidFill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55"/>
        <c:spPr>
          <a:solidFill>
            <a:srgbClr val="002060"/>
          </a:solidFill>
          <a:ln>
            <a:solidFill>
              <a:schemeClr val="tx1"/>
            </a:solidFill>
          </a:ln>
        </c:spPr>
      </c:pivotFmt>
      <c:pivotFmt>
        <c:idx val="56"/>
        <c:spPr>
          <a:solidFill>
            <a:srgbClr val="002060"/>
          </a:solidFill>
          <a:ln>
            <a:solidFill>
              <a:schemeClr val="tx1"/>
            </a:solidFill>
          </a:ln>
        </c:spPr>
      </c:pivotFmt>
      <c:pivotFmt>
        <c:idx val="57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58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59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0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1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2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3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4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5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6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7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8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9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0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1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2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3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4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5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6"/>
        <c:spPr>
          <a:solidFill>
            <a:schemeClr val="bg1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7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8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9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80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81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82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83"/>
        <c:spPr>
          <a:solidFill>
            <a:schemeClr val="bg1"/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84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85"/>
      </c:pivotFmt>
      <c:pivotFmt>
        <c:idx val="86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87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88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89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0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1"/>
        <c:spPr>
          <a:solidFill>
            <a:schemeClr val="bg1"/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2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93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94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95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6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7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8"/>
        <c:spPr>
          <a:solidFill>
            <a:schemeClr val="bg1"/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99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0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1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2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103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104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105"/>
        <c:spPr>
          <a:solidFill>
            <a:schemeClr val="bg1"/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106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7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8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</c:pivotFmt>
      <c:pivotFmt>
        <c:idx val="109"/>
        <c:spPr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c:spPr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spPr>
          <a:solidFill>
            <a:srgbClr val="0070C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5">
              <a:lumMod val="40000"/>
              <a:lumOff val="60000"/>
            </a:schemeClr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rgbClr val="0070C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rgbClr val="0070C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v>Total</c:v>
          </c:tx>
          <c:spPr>
            <a:solidFill>
              <a:srgbClr val="0070C0"/>
            </a:solidFill>
          </c:spPr>
          <c:invertIfNegative val="0"/>
          <c:cat>
            <c:strLit>
              <c:ptCount val="13"/>
              <c:pt idx="0">
                <c:v>Q1
2023</c:v>
              </c:pt>
              <c:pt idx="1">
                <c:v>Q2
2023</c:v>
              </c:pt>
              <c:pt idx="2">
                <c:v>Q3
2023</c:v>
              </c:pt>
              <c:pt idx="3">
                <c:v>Q4
2023</c:v>
              </c:pt>
              <c:pt idx="4">
                <c:v>Q1
2024</c:v>
              </c:pt>
              <c:pt idx="5">
                <c:v>Q2
2024</c:v>
              </c:pt>
              <c:pt idx="6">
                <c:v>Q3
2024</c:v>
              </c:pt>
              <c:pt idx="7">
                <c:v>Q4
2024</c:v>
              </c:pt>
              <c:pt idx="8">
                <c:v>Q1
2025</c:v>
              </c:pt>
              <c:pt idx="9">
                <c:v>Q2
2025</c:v>
              </c:pt>
              <c:pt idx="10">
                <c:v>Q3
2025</c:v>
              </c:pt>
              <c:pt idx="11">
                <c:v>Q4
2025</c:v>
              </c:pt>
              <c:pt idx="12">
                <c:v>Q1
2026</c:v>
              </c:pt>
            </c:strLit>
          </c:cat>
          <c:val>
            <c:numLit>
              <c:formatCode>#,##0</c:formatCode>
              <c:ptCount val="13"/>
              <c:pt idx="0">
                <c:v>21774924.970000036</c:v>
              </c:pt>
              <c:pt idx="1">
                <c:v>22222940.979999986</c:v>
              </c:pt>
              <c:pt idx="2">
                <c:v>21402093.290000036</c:v>
              </c:pt>
              <c:pt idx="3">
                <c:v>21780029.62000002</c:v>
              </c:pt>
              <c:pt idx="4">
                <c:v>22731819.339999996</c:v>
              </c:pt>
              <c:pt idx="5">
                <c:v>24466407.049999971</c:v>
              </c:pt>
              <c:pt idx="6">
                <c:v>25092652.379999992</c:v>
              </c:pt>
              <c:pt idx="7">
                <c:v>25993926.989999969</c:v>
              </c:pt>
              <c:pt idx="8">
                <c:v>27238967.549999963</c:v>
              </c:pt>
              <c:pt idx="9">
                <c:v>28575831.099999987</c:v>
              </c:pt>
              <c:pt idx="10">
                <c:v>28614682.019999996</c:v>
              </c:pt>
              <c:pt idx="11">
                <c:v>28072360.409999996</c:v>
              </c:pt>
              <c:pt idx="12">
                <c:v>28632980.729999989</c:v>
              </c:pt>
            </c:numLit>
          </c:val>
          <c:extLst>
            <c:ext xmlns:c16="http://schemas.microsoft.com/office/drawing/2014/chart" uri="{C3380CC4-5D6E-409C-BE32-E72D297353CC}">
              <c16:uniqueId val="{00000000-42A5-4047-A0F3-0754EC613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28711240"/>
        <c:axId val="928711568"/>
      </c:barChart>
      <c:catAx>
        <c:axId val="92871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928711568"/>
        <c:crosses val="autoZero"/>
        <c:auto val="1"/>
        <c:lblAlgn val="ctr"/>
        <c:lblOffset val="100"/>
        <c:noMultiLvlLbl val="0"/>
        <c:extLst/>
      </c:catAx>
      <c:valAx>
        <c:axId val="928711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da-DK"/>
          </a:p>
        </c:txPr>
        <c:crossAx val="928711240"/>
        <c:crosses val="autoZero"/>
        <c:crossBetween val="between"/>
        <c:majorUnit val="25000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da-DK"/>
              </a:p>
            </c:txPr>
          </c:dispUnitsLbl>
        </c:dispUnits>
        <c:extLst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5B05FBC-3F5B-4972-B26C-049FD0B85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4855A4C-89EE-4162-9233-862A4E8A5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4D7F0-40FB-4779-A1B6-AFBB04E93724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292D665-676D-4A6D-B15A-4769F3483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8C3908-2311-489B-805F-511BBAD59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411-0F4F-4F7B-A170-A43535B34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7436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F007B-D261-4028-823A-31D3EBABD843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9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90F4-4BD2-41B1-BB51-DC3657420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662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04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01CC8-5E45-E2EA-F5DB-4E49EC4C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D0BB904-709A-8939-18EF-F60E8D749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79988B1-A19C-51C4-4BDD-63F5F1412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1803F342-70D5-85D7-9DC2-98D7FD5ED8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39F070-E11C-A92E-6BD6-FE3167249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98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02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65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21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12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Resultat af ophørende aktiviteter: 2025=-4 og 2024=+13 t.kr.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37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97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angivne</a:t>
            </a:r>
            <a:r>
              <a:rPr lang="en-US" dirty="0">
                <a:solidFill>
                  <a:srgbClr val="FF0000"/>
                </a:solidFill>
              </a:rPr>
              <a:t> 1.677 er </a:t>
            </a:r>
            <a:r>
              <a:rPr lang="en-US" dirty="0" err="1">
                <a:solidFill>
                  <a:srgbClr val="FF0000"/>
                </a:solidFill>
              </a:rPr>
              <a:t>inkl</a:t>
            </a:r>
            <a:r>
              <a:rPr lang="en-US" dirty="0">
                <a:solidFill>
                  <a:srgbClr val="FF0000"/>
                </a:solidFill>
              </a:rPr>
              <a:t>. Handelsvej 21 (43,2 mio. kr.). </a:t>
            </a:r>
            <a:r>
              <a:rPr lang="en-US" dirty="0" err="1">
                <a:solidFill>
                  <a:srgbClr val="FF0000"/>
                </a:solidFill>
              </a:rPr>
              <a:t>Korrigeret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herfor</a:t>
            </a:r>
            <a:r>
              <a:rPr lang="en-US" dirty="0">
                <a:solidFill>
                  <a:srgbClr val="FF0000"/>
                </a:solidFill>
              </a:rPr>
              <a:t> = 1.634 mio. kr. </a:t>
            </a:r>
            <a:r>
              <a:rPr lang="en-US" dirty="0" err="1">
                <a:solidFill>
                  <a:srgbClr val="FF0000"/>
                </a:solidFill>
              </a:rPr>
              <a:t>svarende</a:t>
            </a:r>
            <a:r>
              <a:rPr lang="en-US" dirty="0">
                <a:solidFill>
                  <a:srgbClr val="FF0000"/>
                </a:solidFill>
              </a:rPr>
              <a:t> til </a:t>
            </a:r>
            <a:r>
              <a:rPr lang="en-US" dirty="0" err="1">
                <a:solidFill>
                  <a:srgbClr val="FF0000"/>
                </a:solidFill>
              </a:rPr>
              <a:t>værdien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vist</a:t>
            </a:r>
            <a:r>
              <a:rPr lang="en-US" dirty="0">
                <a:solidFill>
                  <a:srgbClr val="FF0000"/>
                </a:solidFill>
              </a:rPr>
              <a:t> på </a:t>
            </a:r>
            <a:r>
              <a:rPr lang="en-US" dirty="0" err="1">
                <a:solidFill>
                  <a:srgbClr val="FF0000"/>
                </a:solidFill>
              </a:rPr>
              <a:t>næste</a:t>
            </a:r>
            <a:r>
              <a:rPr lang="en-US" dirty="0">
                <a:solidFill>
                  <a:srgbClr val="FF0000"/>
                </a:solidFill>
              </a:rPr>
              <a:t> slide.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Leasingaktiver: </a:t>
            </a:r>
            <a:r>
              <a:rPr lang="en-US" baseline="0" dirty="0" err="1"/>
              <a:t>Lejekontrakt</a:t>
            </a:r>
            <a:r>
              <a:rPr lang="en-US" baseline="0" dirty="0"/>
              <a:t> på Rådhusvej + Mercedes.</a:t>
            </a:r>
            <a:endParaRPr lang="da-DK" baseline="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80D2-32F7-29D0-4FDB-E71A6175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AC4FA86-0395-6DF0-D295-5C9A40C96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2905258-B8B1-E2B4-41E0-0FE38091F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8BEB3BC2-2888-95D7-566E-4BC352CAA4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6DDE30-AAAF-3A54-5BAF-241C805B0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184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Stigning</a:t>
            </a:r>
            <a:r>
              <a:rPr lang="en-US" dirty="0"/>
              <a:t> i </a:t>
            </a:r>
            <a:r>
              <a:rPr lang="en-US" dirty="0" err="1"/>
              <a:t>anden</a:t>
            </a:r>
            <a:r>
              <a:rPr lang="en-US" dirty="0"/>
              <a:t> gæld </a:t>
            </a:r>
            <a:r>
              <a:rPr lang="en-US" dirty="0" err="1"/>
              <a:t>skyldes</a:t>
            </a:r>
            <a:r>
              <a:rPr lang="en-US" dirty="0"/>
              <a:t> </a:t>
            </a:r>
            <a:r>
              <a:rPr lang="en-US" dirty="0" err="1"/>
              <a:t>hensættelse</a:t>
            </a:r>
            <a:r>
              <a:rPr lang="en-US" dirty="0"/>
              <a:t> til TS’s bonus + </a:t>
            </a:r>
            <a:r>
              <a:rPr lang="en-US" dirty="0" err="1"/>
              <a:t>fastholdelsespakker</a:t>
            </a:r>
            <a:r>
              <a:rPr lang="en-US" dirty="0"/>
              <a:t> til FJ / YA + øget moms + </a:t>
            </a:r>
            <a:r>
              <a:rPr lang="en-US" dirty="0" err="1"/>
              <a:t>modtaget</a:t>
            </a:r>
            <a:r>
              <a:rPr lang="en-US" dirty="0"/>
              <a:t> </a:t>
            </a:r>
            <a:r>
              <a:rPr lang="en-US" dirty="0" err="1"/>
              <a:t>dækningsafgift</a:t>
            </a:r>
            <a:r>
              <a:rPr lang="en-US" dirty="0"/>
              <a:t> på Baltorpvej.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Ejendomme og prioritetsgæld er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ekskl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. Handelsvej 21. </a:t>
            </a:r>
          </a:p>
          <a:p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Inkl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. ville de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udgøre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1.676.843 (+43.200) og 752.851 (+26.954)</a:t>
            </a:r>
            <a:endParaRPr lang="da-DK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51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Lejeindtægterne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er øget med +1,4 mio. kr. efter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ordinære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NPI reguleringer, genforhandlinger (DSB på Sletvej) og i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mindre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grad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periodiseringer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af indtægter fra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driftsregnskaber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endParaRPr lang="en-US" baseline="0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Administrationsomkostninger: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Øgede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konsulentomkostninger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fastholdelsespakker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(FJ/YA) og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ny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vederlagspolitik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(TS).</a:t>
            </a:r>
          </a:p>
          <a:p>
            <a:endParaRPr lang="en-US" baseline="0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Finansielle poster, netto: Urealiserede værdireguleringer (+1), Omlægning af Banklån til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realkredit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+ ud med RD. Lavere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bidragssats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(fra 1,6 til 1,0%).</a:t>
            </a:r>
            <a:endParaRPr lang="da-DK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Ekskl</a:t>
            </a:r>
            <a:r>
              <a:rPr lang="en-US" dirty="0"/>
              <a:t>. Handelsvej 21 =&gt; Resultat af ophørende aktiviteter.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703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3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154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3DCCB-F466-F80E-9F80-C402693F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DDF8D69-8CB2-9E63-6FED-1C27E14AF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FFC643-3D7B-819D-20DC-C1AA2B877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8BBC98CA-7E10-71E0-1F07-0B2CC7BC1E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1C57BE-AD25-7AEC-038F-2146B474D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415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86C4B-D2B6-07A1-B9BD-0168D277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D32144-6408-C0B2-60C8-71B1DA865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F67CF5-99E9-B6FC-0772-D9692BFFF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FFD0C176-D163-5872-5AE2-6A093B9186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5C7083-D091-2F4D-1A3F-83D8FE898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5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272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‘Procedure og evaluering’ </a:t>
            </a:r>
            <a:r>
              <a:rPr lang="da-DK" baseline="0" dirty="0"/>
              <a:t>offentliggjort på vores hjemmeside: https://fastejendom.dk/wp-content/uploads/2023/01/Evaluering-2022.pdf samt dokumentation for årshjulet oktober 2025 (pkt. 3.2.1, 3.3.1, 3.3.3 og 3.5.1)</a:t>
            </a:r>
          </a:p>
          <a:p>
            <a:endParaRPr lang="da-DK" baseline="0" dirty="0"/>
          </a:p>
          <a:p>
            <a:r>
              <a:rPr lang="da-DK" baseline="0" dirty="0"/>
              <a:t>Konklusion: </a:t>
            </a:r>
          </a:p>
          <a:p>
            <a:r>
              <a:rPr lang="da-DK" dirty="0"/>
              <a:t>Bestyrelsen drøftede emnet, og der er enighed om, at de enkelte medlemmers kompetencer, erfaring og </a:t>
            </a:r>
          </a:p>
          <a:p>
            <a:r>
              <a:rPr lang="da-DK" dirty="0"/>
              <a:t>baggrund er relevante og fyldestgørende, set i relation til selskabets branche, strategi, opgaver, kompleksitet </a:t>
            </a:r>
          </a:p>
          <a:p>
            <a:r>
              <a:rPr lang="da-DK" dirty="0"/>
              <a:t>m.v. Det skønnes at medlemmerne supplerer hinanden på optimal vis, og medlemmernes differentierede og </a:t>
            </a:r>
          </a:p>
          <a:p>
            <a:r>
              <a:rPr lang="da-DK" dirty="0"/>
              <a:t>forskellige erfaringer og kompetence, danner en stærk platform for konstruktivt, nuanceret og værdiskabende </a:t>
            </a:r>
          </a:p>
          <a:p>
            <a:r>
              <a:rPr lang="da-DK" dirty="0"/>
              <a:t>arbejde på tværs i bestyrelsen og i dialog og samspil med direktionen.</a:t>
            </a: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56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601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017A0-CC0B-6E61-F097-B6613D96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898EA32-320F-3138-63AF-EB7E25ADA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39F5D52-5F3C-15A4-E16B-B85D9573A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8EC6CFB5-4C52-B006-4455-9C1A092E61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756085-178A-F932-5B52-656C7F1CE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695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Nuværende </a:t>
            </a:r>
            <a:r>
              <a:rPr lang="en-US" dirty="0" err="1"/>
              <a:t>grundløn</a:t>
            </a:r>
            <a:r>
              <a:rPr lang="en-US" dirty="0"/>
              <a:t> i 2026: 177.200 kr. pr. </a:t>
            </a:r>
            <a:r>
              <a:rPr lang="en-US" dirty="0" err="1"/>
              <a:t>mdr</a:t>
            </a:r>
            <a:r>
              <a:rPr lang="en-US" dirty="0"/>
              <a:t>. =&gt; 2.126.400 kr.</a:t>
            </a:r>
          </a:p>
          <a:p>
            <a:r>
              <a:rPr lang="en-US" dirty="0"/>
              <a:t>Ny </a:t>
            </a:r>
            <a:r>
              <a:rPr lang="en-US" dirty="0" err="1"/>
              <a:t>grundløn</a:t>
            </a:r>
            <a:r>
              <a:rPr lang="en-US" dirty="0"/>
              <a:t> i 2026: 2.126.400 kr. + 1.000.000 kr. = 3.126.400 kr. =&gt; 260.533 kr. pr. </a:t>
            </a:r>
            <a:r>
              <a:rPr lang="en-US" dirty="0" err="1"/>
              <a:t>mdr</a:t>
            </a:r>
            <a:r>
              <a:rPr lang="en-US" dirty="0"/>
              <a:t>.</a:t>
            </a:r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999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2AF6-94DC-DD07-F80C-C7AFB819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AD4517-D8FB-CF7B-774F-E1C9A5875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D770296-A418-A3C0-29BF-B72CDC5F2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Nuværende </a:t>
            </a:r>
            <a:r>
              <a:rPr lang="en-US" dirty="0" err="1"/>
              <a:t>grundløn</a:t>
            </a:r>
            <a:r>
              <a:rPr lang="en-US" dirty="0"/>
              <a:t> i 2026: 177.200 kr. pr. </a:t>
            </a:r>
            <a:r>
              <a:rPr lang="en-US" dirty="0" err="1"/>
              <a:t>mdr</a:t>
            </a:r>
            <a:r>
              <a:rPr lang="en-US" dirty="0"/>
              <a:t>. =&gt; 2.126.400 kr.</a:t>
            </a:r>
          </a:p>
          <a:p>
            <a:r>
              <a:rPr lang="en-US" dirty="0"/>
              <a:t>Ny </a:t>
            </a:r>
            <a:r>
              <a:rPr lang="en-US" dirty="0" err="1"/>
              <a:t>grundløn</a:t>
            </a:r>
            <a:r>
              <a:rPr lang="en-US" dirty="0"/>
              <a:t> i 2026: 2.126.400 kr. + 1.000.000 kr. = 3.126.400 kr. =&gt; 260.533 kr. pr. </a:t>
            </a:r>
            <a:r>
              <a:rPr lang="en-US" dirty="0" err="1"/>
              <a:t>mdr</a:t>
            </a:r>
            <a:r>
              <a:rPr lang="en-US" dirty="0"/>
              <a:t>.</a:t>
            </a:r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C2C397F7-E01F-1741-AB5F-A349A7C743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8025FCA-2BB7-D2C7-C072-39DC9B267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371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CBC8-F496-641D-0992-9F0C5962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51B0EB8-4675-D9CF-FD19-7D47BDF36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94FC31A-21E8-856B-35C1-C20A8D664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611AE0E3-3796-FF21-2153-A015DC024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B36EC6F-493F-488B-3BBB-6863A4805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844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275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1840-70CC-594D-E320-D9AC1326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97C5C9D-7992-97D8-3FD7-845962EB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AD0698D-ECF1-B35F-41F9-039C116A8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612AEAC6-CA1E-0597-5ED3-5883030C33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EA6D5B-6665-04D1-B4DF-864A72A2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267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776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EE29-7C65-FDC5-7314-5B6CC249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C6B0DAC-729E-80FA-9F36-0AF91764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65A8362-D664-71D0-AC4E-A3C721675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FAEC9BD7-53AC-372A-FE2F-654B241896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EECB9B-A6C9-B31A-8679-79615DBDA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1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6FDD-4B2A-16C4-938D-462F1493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7D0256-DE8C-1CC6-CB2D-04E482890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14DF7D9-A867-B203-A439-02CD158D7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E26FEBBC-BAC6-C76F-78BA-1649AC0B66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154339-E144-89FF-9AC4-0F2FC6FE3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009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18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55CF-5047-240F-255B-C24B987A5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FD899DF-E3A9-852B-9045-D4BAA8EC2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4C4378C-E8D0-CA5A-2CF5-E03E6B8D1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604EE5CD-7B05-92DB-0190-093D39B8BD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B380CD-5536-E1B5-E70B-2A9401165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2182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3042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688B-348C-4D85-B575-4C763FE18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78A1C8C-37B8-FA2F-A868-3FE13502A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8531300-1135-4137-26D7-94A3E17BF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A278B975-C89A-2DA1-B2D4-451003562F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D8A81E-771A-D9C3-1163-7F99D5A4A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363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BBB56-6C5F-DA30-F815-0F239276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D06C2C1-D59F-595D-D7D3-8865EC359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CB85815-5136-C531-8CB9-5E488C705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AC182FC5-A044-2EC8-4B5E-1F89427E9F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A4CDCD-032C-3429-3154-04336A17F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4965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27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E6EAF-EA0F-E300-A9FA-215716D9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8349358-2F02-3489-767E-5DB0581C7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1E07055-68A2-7D38-A330-8123CD635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F1B63A7B-6BA3-4440-D769-86A1E413DA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A75AA7-6557-ADA5-EC1B-4C4995954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60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D4AB-8405-E5FA-2279-72CF7BD2E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ECACAC5-BF4C-616E-BBC1-ED7279E33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7052B64-0BAD-0BAA-8DF6-4B7A79F2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C483E634-6FB5-0B45-5BE2-556FDF6918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89C0234-7139-F7B1-ACAF-F546772A0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89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9545E-3D07-4E0E-7594-E8A6CD1B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AF33DA3-750C-3CC1-1BF6-0D8C526AF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3AAABB4-BDAA-64B6-040A-6FC6D0083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8AD36998-89C4-5DB3-F0D0-C66BBD481E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265F98-03CB-E93F-D17A-35B05414C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6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7B82-4C4E-09DB-1628-C89934B9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0C716C3-A9EC-EE94-54CC-7DF5C44C2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B2644EC-8326-BD92-9273-16C488FD3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93120FD7-62AC-129E-FD33-D7AA933BE7F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94418D5-9A16-919B-F242-736F2B43A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7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EACE-2781-4A61-F6A7-24E92030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2B05329-87C0-9FA1-A2D5-E8E3493E2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02B9D4C-167C-C7DC-EDB7-FF0E134D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CB07BBFF-5A00-5B32-0A1A-AE5AC24547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4E2F0-8BFC-80D0-EF54-F2BECFD23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90F4-4BD2-41B1-BB51-DC3657420AC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3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036EC-3DB3-4C36-B8B3-2E2596199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203B06-517D-4484-A6AA-01E87929F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ABB119-0948-497C-ABCE-C9323486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9D13-9F2E-4D52-97AB-886CA04BAE36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8303C4-849E-4D52-880E-347A3DAE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DA775-6029-4C66-80AE-4110B76A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88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B74E5-5C2E-4E81-8A4E-452C9C6D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854E6D3-EDAE-4C84-9EAA-D28CD1B2B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1E36B8-BB6A-41F8-B153-EED42FCC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C35F-08A0-459C-8334-921A8C8FE67A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525786-1297-4E99-8D3E-A63AE431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FFBFBB-5F22-472B-8EE2-B960CB12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63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90957D4-8054-4900-9B81-3EF2AEBC3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32AC54-85BC-444C-8B9B-FAA2EB32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528DF9-427D-4C3B-B8C5-37591CA4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FE1C-1883-4F1C-B619-7EB555224FEA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872493-B6E9-4A69-84B5-2D4C530B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3BF4E6-467E-404C-8071-E524CA67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73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E6C5F-CD38-41CD-A8A3-789B979A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ACD22C-BFFF-4DF2-9251-19A1A6B9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1C2918-8099-4E32-9F5C-9B247F60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CC05-C0F1-40A3-8C07-B7D996F921DF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7F4A52-11F2-40D4-ABF9-5945E7FC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BD9503-97C1-4BAF-9328-48C27AE4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42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1F78E-A80A-4046-9010-910408FF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9BC5ED-7FAC-4DA4-BAB3-B19A5A84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E700DA-49E6-4BF2-A89C-A11DE944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CEE-267C-442C-B40A-5134C13ECD3E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C11D43-BED1-4745-8B00-C13CFB92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9BD0E4-0B24-43D6-9E93-1C6883E9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36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F7145-1242-451A-9882-0A429E44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56EA52-25FF-425C-A6E3-847847147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A1823B-13C4-4055-B954-76829F70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3D10CE-BF1B-4A87-AF22-7DA8F8CD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DFA4-2E06-4C42-9F71-E4ADD714EBA7}" type="datetime1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E4B13C-52D4-4DB2-8DCB-A09D7D93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30843F-CF34-48FF-BA60-6D7CD2E1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7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540E-2110-4798-9148-D86C6049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073735-683E-4394-99E4-515624C3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3FD2BE-E82B-450C-8FFC-481A8159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66751E-B713-4960-A445-601035FD1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7FE5552-0AE6-43CF-998F-45B69E090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3CBC07-0E11-4BD1-8F6B-EF9480B6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55CD-96F1-4A3E-996F-CF9C989C4EE6}" type="datetime1">
              <a:rPr lang="da-DK" smtClean="0"/>
              <a:t>22-04-2026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418457-42BB-403B-9C31-835CA69C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602CF7D-A316-4776-B15C-84402720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4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AA1DB-1C35-4DB3-9279-772B70EA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B37F3B-CBCD-4DE7-B91B-9488F50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37D0-E247-485E-9D9F-0DC460510336}" type="datetime1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E37F6D-60E4-4BC1-A4A8-C0AD9D4D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B2983E-5F0E-4FFF-86AA-370A959E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52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0AE38A-4779-41D2-8DC8-9CEA12C2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09D5-CA53-4F2A-B5C2-7496771570FB}" type="datetime1">
              <a:rPr lang="da-DK" smtClean="0"/>
              <a:t>22-04-2026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617710-321F-48E5-AFDA-3A6A0E5E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267127-4672-4D80-B716-4C6BE2F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8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868DB-B233-417E-8AE8-B96A593C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655B5A-3778-42C1-A38D-2791C404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BC630D-D5B4-450F-A931-5DD48E6B2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194135-C4FC-4D41-8782-7F4270B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F34D-95AD-4613-859D-78DAEB6EBBC8}" type="datetime1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DD7712-868C-4ADE-B239-CC132EA0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9560A-72D5-4C9A-B3DD-97D8CFE1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8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AAE50-DBB0-46C8-91B4-FA7C0587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35C63C0-F8E3-44CF-A53E-93452D732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149639-2D90-4A42-B58F-1C032263A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5A4DD7-4E99-4EC0-AD2D-ACA7AA79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0AF3-62F8-4119-90B6-6D3130CF1A35}" type="datetime1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2EA15F-27F8-4E5F-8E5E-B14CD6BF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0A7FA4-F2AD-4201-A38C-F7F2A2C4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0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E4CDEE8-7332-4E2B-9D2C-B16E94A1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5C7394-D8C0-4272-8CAB-1509C60C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8CFFF4-6741-4176-AC3A-31C99B0A5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16A9-C373-4A82-954D-78695DF818CD}" type="datetime1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899499-F109-4FBA-8A99-D5B52CFCE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6676FD-CFC1-465F-94E3-16A1A5D50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5B1C-6F72-4BD1-84E7-6DB3BAC719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0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1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2198C3A-C0F8-1E20-F14A-BEEE63E5D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>
            <a:fillRect/>
          </a:stretch>
        </p:blipFill>
        <p:spPr>
          <a:xfrm>
            <a:off x="0" y="-35485"/>
            <a:ext cx="12192000" cy="689348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F84DF70-5064-48C3-A69D-2308213B0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27727"/>
            <a:ext cx="9144000" cy="3156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3200" b="1" dirty="0">
                <a:solidFill>
                  <a:schemeClr val="bg1"/>
                </a:solidFill>
                <a:latin typeface="Arial"/>
                <a:cs typeface="Arial"/>
              </a:rPr>
              <a:t>til ordinær generalforsamling 2026</a:t>
            </a:r>
            <a:br>
              <a:rPr lang="da-DK" sz="1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3200" b="1" dirty="0">
                <a:solidFill>
                  <a:schemeClr val="bg1"/>
                </a:solidFill>
                <a:latin typeface="Arial"/>
                <a:cs typeface="Arial"/>
              </a:rPr>
              <a:t>22. april 2026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666CBA8-4FC7-412F-91B1-074DFE9D4150}"/>
              </a:ext>
            </a:extLst>
          </p:cNvPr>
          <p:cNvSpPr txBox="1">
            <a:spLocks/>
          </p:cNvSpPr>
          <p:nvPr/>
        </p:nvSpPr>
        <p:spPr>
          <a:xfrm>
            <a:off x="1524000" y="-919571"/>
            <a:ext cx="9144000" cy="3156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8000" b="1" dirty="0">
                <a:solidFill>
                  <a:schemeClr val="bg1"/>
                </a:solidFill>
                <a:latin typeface="Arial"/>
                <a:cs typeface="Arial"/>
              </a:rPr>
              <a:t>VELKOMMEN</a:t>
            </a:r>
            <a:r>
              <a:rPr lang="da-DK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D14FC7C-A405-40C9-861B-BFB839B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B78A992-D1B2-D270-9CBB-4731E79DE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35" y="203069"/>
            <a:ext cx="2854800" cy="2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8C48E-F405-B28A-F876-71AD88AD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88A557C-D634-5956-A810-1F67AF3E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99" y="1463826"/>
            <a:ext cx="10771598" cy="41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Ny strategi – status på processen 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Ultimo 2025 er der indgået en aftale om salg af en ejendom på Fyn. </a:t>
            </a:r>
            <a:r>
              <a:rPr lang="da-DK" sz="2200">
                <a:latin typeface="Arial" panose="020B0604020202020204" pitchFamily="34" charset="0"/>
                <a:cs typeface="Arial" panose="020B0604020202020204" pitchFamily="34" charset="0"/>
              </a:rPr>
              <a:t>DD pågår</a:t>
            </a: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Ultimo marts 2026 pågår der konkret dialog vedrørende yderligere 6 ejendomme i  Jylland hvoraf de 2 er i en due diligence fase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Alt i alt har salgsprocessen siden udmeldingen vist en tilfredsstillende fremdrift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Frasalg vil løbende nedbringe lejeindtægter og udhule grundlaget for værdireguleringer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50EE046-A5F8-08FA-6D8B-6F70D506F1AA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FFE5D20-2195-F762-670E-EB86224E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10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9B7AF88B-AC28-C7BC-5C7F-F0E479F7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1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83481-7521-4681-8B07-90CA316A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82"/>
            <a:ext cx="9832675" cy="466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Branchen og markedet igennem 2025</a:t>
            </a:r>
          </a:p>
          <a:p>
            <a:pPr marL="0" indent="0">
              <a:buNone/>
            </a:pPr>
            <a:endParaRPr lang="da-DK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Transaktionsmarkedet genvandt momentum i 2025 og kom tilbage på et niveau på 72 mia. kr. (+30%) som mange analytikere og branchefolk betegner som normalt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Sunde vilkår for branchen på baggrund af den fortsatte stærke danske økonomi, høj beskæftigelse samt normaliseret og mere stabilt rentemiljø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Boligsektoren var igen i 2025 det overordnede dominerende segment – 51% af samlet volumen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Udlejningsmarkedet på tværs af segmenter har været stabilt på et gunstigt niveau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Boligmarkedet for private fortsatte i 2025 med uformindsket styrke. Især København og Århus trækker godt op i statistikken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dsholder til indhold 5">
            <a:extLst>
              <a:ext uri="{FF2B5EF4-FFF2-40B4-BE49-F238E27FC236}">
                <a16:creationId xmlns:a16="http://schemas.microsoft.com/office/drawing/2014/main" id="{6BF5BA33-CC8E-40A4-B09C-A2B81CA59B3F}"/>
              </a:ext>
            </a:extLst>
          </p:cNvPr>
          <p:cNvSpPr txBox="1">
            <a:spLocks/>
          </p:cNvSpPr>
          <p:nvPr/>
        </p:nvSpPr>
        <p:spPr>
          <a:xfrm>
            <a:off x="838200" y="5641974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B87B5B3-6FE0-4C23-82E0-5FFB7301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11</a:t>
            </a:fld>
            <a:endParaRPr lang="da-DK" dirty="0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86EAF0F-9E37-4B62-9819-1B22E89B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03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83481-7521-4681-8B07-90CA316A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298864"/>
            <a:ext cx="10799307" cy="4956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2025 – FED vigtigste highlights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b="1" dirty="0">
                <a:latin typeface="Arial" panose="020B0604020202020204" pitchFamily="34" charset="0"/>
                <a:cs typeface="Arial" panose="020B0604020202020204" pitchFamily="34" charset="0"/>
              </a:rPr>
              <a:t>Året bød ikke på nogle overraskelser og forløb som forventet </a:t>
            </a:r>
          </a:p>
          <a:p>
            <a:pPr marL="0" indent="0">
              <a:buNone/>
            </a:pPr>
            <a:endParaRPr lang="da-DK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Den høje beskæftigelse driver et fortsat positivt og stabilt lejemarked som på tværs af segmenter - understøtter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FED’s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kerneforretning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Høj udlejningsgrad fastholdt i 2025 – året sluttede i all time high på 92,4%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Lejeniveauer i boligsegmentet steget markant hen over året – positiv effekt på Baltorpvej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Baltorpvej i Ballerup bidrager positivt til resultat og cash flow for hele året (kun ca. halvdelen i 2024) samt udgør en betydelig del af værdireguleringen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Fortsat stor aktivitet ifm. udvikling og udlejning af Ringager i Brøndby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Generelt positiv udlejningsscenarie muliggør positiv værdiregulering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Finansieringsomkostninger faldet til et mere normalt niveau og FED har refinansieret belåning til betydelig gunstigere vilkår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E96463-F792-4FC6-9923-FD34F992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12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3AA5F7D1-5D62-4222-B69D-23EB7FCA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5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83481-7521-4681-8B07-90CA316A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4"/>
            <a:ext cx="10515600" cy="4394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000" b="1" dirty="0">
                <a:latin typeface="Arial" panose="020B0604020202020204" pitchFamily="34" charset="0"/>
                <a:cs typeface="Arial" panose="020B0604020202020204" pitchFamily="34" charset="0"/>
              </a:rPr>
              <a:t>Lager og logistik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Let stigende e–handel definerer krav til logistik og distribution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Forbrugernes krav/forventning til hurtig – i nogle tilfælde dag til dag leveringer - stiller krav til last mile distribution/urban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logistic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Stor interesse for lager – og logistikejendomme tæt på central infrastruktur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Investorer har fortsat appetit på segmentet – over hele landet.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Stabil efterspørgsel medfører relativ lav tomgang og stabile/- let stigende lejeniveauer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dsholder til indhold 5">
            <a:extLst>
              <a:ext uri="{FF2B5EF4-FFF2-40B4-BE49-F238E27FC236}">
                <a16:creationId xmlns:a16="http://schemas.microsoft.com/office/drawing/2014/main" id="{6BF5BA33-CC8E-40A4-B09C-A2B81CA59B3F}"/>
              </a:ext>
            </a:extLst>
          </p:cNvPr>
          <p:cNvSpPr txBox="1">
            <a:spLocks/>
          </p:cNvSpPr>
          <p:nvPr/>
        </p:nvSpPr>
        <p:spPr>
          <a:xfrm>
            <a:off x="838200" y="5641974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B87B5B3-6FE0-4C23-82E0-5FFB7301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13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86EAF0F-9E37-4B62-9819-1B22E89B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81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83481-7521-4681-8B07-90CA316A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308"/>
            <a:ext cx="10515600" cy="3953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Kontor</a:t>
            </a:r>
            <a:b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Lejerne efterspørger velfungerende og effektive lejemål med en vis fleksibilitet i indretning og planløsning – og kvalitet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Mindre – og mellemstore lejere søger samme faciliteter som ofte tilbydes i kontorhotel miljøer - mødefaciliteter, reception, fitness og kantine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Vi ser ingen tendens til at lejere efterspørger færre m</a:t>
            </a:r>
            <a:r>
              <a:rPr lang="da-DK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– snarere tværtimod. Har flere lejere som er flyttet i større lokaler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Efterspørgsel efter fleksibilitet (binding / fremleje mulighed) er blevet sædvanligt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dsholder til indhold 5">
            <a:extLst>
              <a:ext uri="{FF2B5EF4-FFF2-40B4-BE49-F238E27FC236}">
                <a16:creationId xmlns:a16="http://schemas.microsoft.com/office/drawing/2014/main" id="{6BF5BA33-CC8E-40A4-B09C-A2B81CA59B3F}"/>
              </a:ext>
            </a:extLst>
          </p:cNvPr>
          <p:cNvSpPr txBox="1">
            <a:spLocks/>
          </p:cNvSpPr>
          <p:nvPr/>
        </p:nvSpPr>
        <p:spPr>
          <a:xfrm>
            <a:off x="838200" y="5641974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B87B5B3-6FE0-4C23-82E0-5FFB7301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14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86EAF0F-9E37-4B62-9819-1B22E89B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01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Resultatopgørelse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0D6A41AE-1FE0-40CE-A0D8-291C06C79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18199"/>
              </p:ext>
            </p:extLst>
          </p:nvPr>
        </p:nvGraphicFramePr>
        <p:xfrm>
          <a:off x="923925" y="1806575"/>
          <a:ext cx="7686675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10516" imgH="3095483" progId="Excel.Sheet.12">
                  <p:embed/>
                </p:oleObj>
              </mc:Choice>
              <mc:Fallback>
                <p:oleObj name="Worksheet" r:id="rId3" imgW="7010516" imgH="3095483" progId="Excel.Sheet.12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0D6A41AE-1FE0-40CE-A0D8-291C06C790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925" y="1806575"/>
                        <a:ext cx="7686675" cy="340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43CF18-752D-4FB0-86A5-D9B9C801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15</a:t>
            </a:fld>
            <a:endParaRPr lang="da-DK"/>
          </a:p>
        </p:txBody>
      </p:sp>
      <p:pic>
        <p:nvPicPr>
          <p:cNvPr id="9" name="Billede 8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A690F198-D6B5-42B6-97CF-949E123CC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396189ED-D21E-4893-88EE-9B4F8047F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41217"/>
              </p:ext>
            </p:extLst>
          </p:nvPr>
        </p:nvGraphicFramePr>
        <p:xfrm>
          <a:off x="923925" y="5443538"/>
          <a:ext cx="76882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248572" imgH="733296" progId="Excel.Sheet.12">
                  <p:embed/>
                </p:oleObj>
              </mc:Choice>
              <mc:Fallback>
                <p:oleObj name="Worksheet" r:id="rId6" imgW="7248572" imgH="733296" progId="Excel.Shee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396189ED-D21E-4893-88EE-9B4F8047F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3925" y="5443538"/>
                        <a:ext cx="7688263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651FAAA8-6446-49BF-922A-9DD8CA8D5B12}"/>
              </a:ext>
            </a:extLst>
          </p:cNvPr>
          <p:cNvSpPr/>
          <p:nvPr/>
        </p:nvSpPr>
        <p:spPr>
          <a:xfrm>
            <a:off x="7853775" y="2350223"/>
            <a:ext cx="832918" cy="2897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E5FD818-2960-4796-A3E8-87865B8E9B5C}"/>
              </a:ext>
            </a:extLst>
          </p:cNvPr>
          <p:cNvSpPr txBox="1"/>
          <p:nvPr/>
        </p:nvSpPr>
        <p:spPr>
          <a:xfrm>
            <a:off x="8936586" y="1806575"/>
            <a:ext cx="318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Udlejningsgrad 92,4% (2024: 90,7%)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fuld årseffekt fra lejeboliger 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udlejningsgrad Baltorpvej: 87,4%=&gt;98,2% </a:t>
            </a:r>
            <a:b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genforhandlinger.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5268485-E4DD-4828-A2C6-96FB5B76084A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8686693" y="2148068"/>
            <a:ext cx="353286" cy="347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56E14296-6ED7-4CBE-9E8C-6A0CD97C2F91}"/>
              </a:ext>
            </a:extLst>
          </p:cNvPr>
          <p:cNvSpPr txBox="1"/>
          <p:nvPr/>
        </p:nvSpPr>
        <p:spPr>
          <a:xfrm>
            <a:off x="8936586" y="2804289"/>
            <a:ext cx="318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øget udlejningsgrad.</a:t>
            </a:r>
            <a:endParaRPr lang="da-D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Gns. vægtet afkastkrav 6,3% (2024: 6,4%).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Urealiserede reguleringer +66,0 mio. kr.,</a:t>
            </a:r>
            <a:b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modtaget ved fraflytninger +1,2 mio. kr. 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984DB61F-3741-4C44-9FF7-8A85539866BB}"/>
              </a:ext>
            </a:extLst>
          </p:cNvPr>
          <p:cNvCxnSpPr>
            <a:cxnSpLocks/>
            <a:endCxn id="18" idx="6"/>
          </p:cNvCxnSpPr>
          <p:nvPr/>
        </p:nvCxnSpPr>
        <p:spPr>
          <a:xfrm flipH="1" flipV="1">
            <a:off x="6512459" y="3044378"/>
            <a:ext cx="2424126" cy="1778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8983C71-E0AD-4289-813E-261A79B911BD}"/>
              </a:ext>
            </a:extLst>
          </p:cNvPr>
          <p:cNvSpPr/>
          <p:nvPr/>
        </p:nvSpPr>
        <p:spPr>
          <a:xfrm>
            <a:off x="5679541" y="2899523"/>
            <a:ext cx="832918" cy="2897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80F811D-526E-F6A9-E6A2-5B21D74ABDE4}"/>
              </a:ext>
            </a:extLst>
          </p:cNvPr>
          <p:cNvSpPr/>
          <p:nvPr/>
        </p:nvSpPr>
        <p:spPr>
          <a:xfrm>
            <a:off x="7853775" y="4153830"/>
            <a:ext cx="832918" cy="2897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DDC3193B-D11A-1598-0EBE-AE10E0D35587}"/>
              </a:ext>
            </a:extLst>
          </p:cNvPr>
          <p:cNvCxnSpPr>
            <a:cxnSpLocks/>
            <a:stCxn id="26" idx="1"/>
            <a:endCxn id="27" idx="6"/>
          </p:cNvCxnSpPr>
          <p:nvPr/>
        </p:nvCxnSpPr>
        <p:spPr>
          <a:xfrm flipH="1" flipV="1">
            <a:off x="8773593" y="3543192"/>
            <a:ext cx="162992" cy="572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3BDDD7D7-FFEF-600E-14C1-9DED270C3B80}"/>
              </a:ext>
            </a:extLst>
          </p:cNvPr>
          <p:cNvSpPr txBox="1"/>
          <p:nvPr/>
        </p:nvSpPr>
        <p:spPr>
          <a:xfrm>
            <a:off x="8936585" y="4613470"/>
            <a:ext cx="319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Bankrenter   0,6 mio.kr. (2024: 15,9 mio.kr.)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Realkredit   29,6 mio.kr. (2024: 27,1 mio.kr.)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Låneomk.     1,4 mio.kr. (2024: 1,9 mio.kr.)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Reguleringer 0,1 mio.kr. (2024: 0,9 mio.kr.)</a:t>
            </a:r>
            <a:endParaRPr lang="da-D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2E8B6CA-CABC-4D8D-B207-9ADAA0FB6B76}"/>
              </a:ext>
            </a:extLst>
          </p:cNvPr>
          <p:cNvSpPr txBox="1"/>
          <p:nvPr/>
        </p:nvSpPr>
        <p:spPr>
          <a:xfrm>
            <a:off x="8936585" y="3792534"/>
            <a:ext cx="319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Hensættelser til fastholdelse og bonus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Øget brug af konsulenter</a:t>
            </a:r>
          </a:p>
          <a:p>
            <a:endParaRPr lang="da-D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62B7F2A-10B8-41D7-8390-70FB21494B74}"/>
              </a:ext>
            </a:extLst>
          </p:cNvPr>
          <p:cNvSpPr/>
          <p:nvPr/>
        </p:nvSpPr>
        <p:spPr>
          <a:xfrm>
            <a:off x="7940675" y="3398337"/>
            <a:ext cx="832918" cy="2897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8E136F3A-1A9C-4172-A92D-678F0A67315E}"/>
              </a:ext>
            </a:extLst>
          </p:cNvPr>
          <p:cNvCxnSpPr>
            <a:cxnSpLocks/>
            <a:stCxn id="14" idx="1"/>
            <a:endCxn id="7" idx="6"/>
          </p:cNvCxnSpPr>
          <p:nvPr/>
        </p:nvCxnSpPr>
        <p:spPr>
          <a:xfrm flipH="1" flipV="1">
            <a:off x="8686693" y="4298685"/>
            <a:ext cx="249892" cy="7302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5" grpId="0"/>
      <p:bldP spid="18" grpId="0" animBg="1"/>
      <p:bldP spid="7" grpId="0" animBg="1"/>
      <p:bldP spid="14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Lejeindtægter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43CF18-752D-4FB0-86A5-D9B9C801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16</a:t>
            </a:fld>
            <a:endParaRPr lang="da-DK"/>
          </a:p>
        </p:txBody>
      </p:sp>
      <p:pic>
        <p:nvPicPr>
          <p:cNvPr id="9" name="Billede 8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A690F198-D6B5-42B6-97CF-949E123CC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C7833C0-7869-415C-1E0C-2DC522E05D5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739582" cy="8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9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619841"/>
              </p:ext>
            </p:extLst>
          </p:nvPr>
        </p:nvGraphicFramePr>
        <p:xfrm>
          <a:off x="2387600" y="1386782"/>
          <a:ext cx="8036151" cy="507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153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Udvikling i udlejningsgrad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1C946E-77CD-4D31-8D06-567AEC85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17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5FA54D2A-6E5F-4911-952B-99A1CBE2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9" name="Pladsholder til indhold 5">
            <a:extLst>
              <a:ext uri="{FF2B5EF4-FFF2-40B4-BE49-F238E27FC236}">
                <a16:creationId xmlns:a16="http://schemas.microsoft.com/office/drawing/2014/main" id="{DD14CDC2-A316-457C-81B3-EA81E33DEF02}"/>
              </a:ext>
            </a:extLst>
          </p:cNvPr>
          <p:cNvSpPr txBox="1">
            <a:spLocks/>
          </p:cNvSpPr>
          <p:nvPr/>
        </p:nvSpPr>
        <p:spPr>
          <a:xfrm>
            <a:off x="946150" y="6062345"/>
            <a:ext cx="8766810" cy="32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00E963A-13B8-4A8D-9F2C-842F95FD5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630560"/>
              </p:ext>
            </p:extLst>
          </p:nvPr>
        </p:nvGraphicFramePr>
        <p:xfrm>
          <a:off x="1298733" y="1541145"/>
          <a:ext cx="8061643" cy="48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83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Værdireguleringer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43CF18-752D-4FB0-86A5-D9B9C801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18</a:t>
            </a:fld>
            <a:endParaRPr lang="da-DK"/>
          </a:p>
        </p:txBody>
      </p:sp>
      <p:pic>
        <p:nvPicPr>
          <p:cNvPr id="9" name="Billede 8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A690F198-D6B5-42B6-97CF-949E123CC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C7833C0-7869-415C-1E0C-2DC522E05D5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739582" cy="905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648B4FA-742E-8E43-6DCA-829BD76E5B2F}"/>
              </a:ext>
            </a:extLst>
          </p:cNvPr>
          <p:cNvSpPr txBox="1"/>
          <p:nvPr/>
        </p:nvSpPr>
        <p:spPr>
          <a:xfrm>
            <a:off x="2336105" y="3048998"/>
            <a:ext cx="7519789" cy="39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buClr>
                <a:srgbClr val="FFE600"/>
              </a:buClr>
              <a:buSzPct val="100000"/>
              <a:defRPr/>
            </a:pPr>
            <a:r>
              <a:rPr lang="da-DK" sz="1800" b="1" kern="0" dirty="0">
                <a:solidFill>
                  <a:srgbClr val="2E2E38"/>
                </a:solidFill>
                <a:latin typeface="EYInterstate" panose="02000503020000020004" pitchFamily="2" charset="0"/>
                <a:cs typeface="Arial"/>
              </a:rPr>
              <a:t>Værdiansættelsens placering indenfor -/+5% af valuar vurdering (mio. kr.)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6A10EC0-629B-4AF0-85AD-72C63B751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12" y="3579271"/>
            <a:ext cx="71913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B2708C-10C7-4D4F-BFA0-AB310196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19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C0E3E6FD-0C11-4AA9-A450-A265C8BA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575B700-E4EB-4F4E-BAD4-6F6A4A7DF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80764"/>
              </p:ext>
            </p:extLst>
          </p:nvPr>
        </p:nvGraphicFramePr>
        <p:xfrm>
          <a:off x="627063" y="5543550"/>
          <a:ext cx="91074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00950" imgH="539750" progId="Excel.Sheet.12">
                  <p:embed/>
                </p:oleObj>
              </mc:Choice>
              <mc:Fallback>
                <p:oleObj name="Worksheet" r:id="rId4" imgW="7600950" imgH="539750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575B700-E4EB-4F4E-BAD4-6F6A4A7DF2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5543550"/>
                        <a:ext cx="910748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68098ED1-5FBC-4468-9545-3B3AF956F0D5}"/>
              </a:ext>
            </a:extLst>
          </p:cNvPr>
          <p:cNvSpPr txBox="1"/>
          <p:nvPr/>
        </p:nvSpPr>
        <p:spPr>
          <a:xfrm>
            <a:off x="9614652" y="1275189"/>
            <a:ext cx="257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Værdireguleringer 	+   66,0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Forbedringer  	+   10,5</a:t>
            </a:r>
            <a:b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Aktiver bestemt for salg      -    43,2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Ændring i alt		 +  33,3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A9D569E1-2E1C-42FF-9F9A-21A6DACC033E}"/>
              </a:ext>
            </a:extLst>
          </p:cNvPr>
          <p:cNvCxnSpPr>
            <a:cxnSpLocks/>
            <a:stCxn id="10" idx="2"/>
            <a:endCxn id="23" idx="6"/>
          </p:cNvCxnSpPr>
          <p:nvPr/>
        </p:nvCxnSpPr>
        <p:spPr>
          <a:xfrm flipH="1">
            <a:off x="9673389" y="2106186"/>
            <a:ext cx="1229937" cy="3729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68098ED1-5FBC-4468-9545-3B3AF956F0D5}"/>
              </a:ext>
            </a:extLst>
          </p:cNvPr>
          <p:cNvSpPr txBox="1"/>
          <p:nvPr/>
        </p:nvSpPr>
        <p:spPr>
          <a:xfrm>
            <a:off x="9649508" y="2547376"/>
            <a:ext cx="2507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Pengestrøm fra drift          	+ 44,4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Forbedringer                      	-  10,5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Omlægning af lån	+   6,2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Afdrag på gæld                  	-  19,2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Køb egne aktier	-    5,2</a:t>
            </a:r>
          </a:p>
          <a:p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Deposita og øvrige poster	+   2,2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alt                                   	+ 17,9</a:t>
            </a:r>
            <a:endParaRPr lang="da-D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9D569E1-2E1C-42FF-9F9A-21A6DACC033E}"/>
              </a:ext>
            </a:extLst>
          </p:cNvPr>
          <p:cNvCxnSpPr>
            <a:cxnSpLocks/>
            <a:stCxn id="13" idx="2"/>
            <a:endCxn id="11" idx="6"/>
          </p:cNvCxnSpPr>
          <p:nvPr/>
        </p:nvCxnSpPr>
        <p:spPr>
          <a:xfrm flipH="1">
            <a:off x="9658350" y="3932371"/>
            <a:ext cx="1244976" cy="211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CBC06E42-8539-42E7-AD1F-189888B0F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30726"/>
              </p:ext>
            </p:extLst>
          </p:nvPr>
        </p:nvGraphicFramePr>
        <p:xfrm>
          <a:off x="838200" y="1744663"/>
          <a:ext cx="8662988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010516" imgH="2848039" progId="Excel.Sheet.12">
                  <p:embed/>
                </p:oleObj>
              </mc:Choice>
              <mc:Fallback>
                <p:oleObj name="Worksheet" r:id="rId6" imgW="7010516" imgH="2848039" progId="Excel.Sheet.12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CBC06E42-8539-42E7-AD1F-189888B0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744663"/>
                        <a:ext cx="8662988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62BDDD5E-071A-4B95-B136-2E2FC0ABA11E}"/>
              </a:ext>
            </a:extLst>
          </p:cNvPr>
          <p:cNvSpPr/>
          <p:nvPr/>
        </p:nvSpPr>
        <p:spPr>
          <a:xfrm flipV="1">
            <a:off x="8595561" y="3795585"/>
            <a:ext cx="1062789" cy="3158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2BDDD5E-071A-4B95-B136-2E2FC0ABA11E}"/>
              </a:ext>
            </a:extLst>
          </p:cNvPr>
          <p:cNvSpPr/>
          <p:nvPr/>
        </p:nvSpPr>
        <p:spPr>
          <a:xfrm flipV="1">
            <a:off x="8610600" y="2321195"/>
            <a:ext cx="1062789" cy="3158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2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289A-2D9A-83D4-6F54-D76E44466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71CBC-D50A-10BC-0EDB-40CDAD5E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1D84A3-55B9-2D65-06D2-C1139702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996A3A-A551-01BC-D9C8-770D39FD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1FC2A249-6D10-4D12-B653-28FE829D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7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FE6F855-A01D-4E01-8D5C-7C6C52F56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151094"/>
              </p:ext>
            </p:extLst>
          </p:nvPr>
        </p:nvGraphicFramePr>
        <p:xfrm>
          <a:off x="733425" y="1470025"/>
          <a:ext cx="776128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658100" imgH="3905250" progId="Excel.Sheet.12">
                  <p:embed/>
                </p:oleObj>
              </mc:Choice>
              <mc:Fallback>
                <p:oleObj name="Worksheet" r:id="rId3" imgW="7658100" imgH="390525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FE6F855-A01D-4E01-8D5C-7C6C52F56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1470025"/>
                        <a:ext cx="7761288" cy="396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752EBC4-7F2B-4DB3-9E0B-F4144BA9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20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A85DD3F1-619B-4467-9D8A-DD0CCD49F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AE0F6F8-FE71-41A7-9806-7D350BF0E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28863"/>
              </p:ext>
            </p:extLst>
          </p:nvPr>
        </p:nvGraphicFramePr>
        <p:xfrm>
          <a:off x="674688" y="5556250"/>
          <a:ext cx="77422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53250" imgH="539750" progId="Excel.Sheet.12">
                  <p:embed/>
                </p:oleObj>
              </mc:Choice>
              <mc:Fallback>
                <p:oleObj name="Worksheet" r:id="rId6" imgW="6953250" imgH="539750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AE0F6F8-FE71-41A7-9806-7D350BF0E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688" y="5556250"/>
                        <a:ext cx="774223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felt 16">
            <a:extLst>
              <a:ext uri="{FF2B5EF4-FFF2-40B4-BE49-F238E27FC236}">
                <a16:creationId xmlns:a16="http://schemas.microsoft.com/office/drawing/2014/main" id="{7F6B359A-8ACD-4DE3-9D8C-56574B07EF6E}"/>
              </a:ext>
            </a:extLst>
          </p:cNvPr>
          <p:cNvSpPr txBox="1"/>
          <p:nvPr/>
        </p:nvSpPr>
        <p:spPr>
          <a:xfrm>
            <a:off x="9107053" y="1326463"/>
            <a:ext cx="276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Årets resultat		+ 94,1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Aktieoptionsprogram	+   0,5</a:t>
            </a:r>
          </a:p>
          <a:p>
            <a:r>
              <a:rPr lang="da-DK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Aktietilbagekøb	-    5,2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alt		+ 89,4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A67218A-BF64-4A9C-BFE8-ACBA36A43ABE}"/>
              </a:ext>
            </a:extLst>
          </p:cNvPr>
          <p:cNvSpPr/>
          <p:nvPr/>
        </p:nvSpPr>
        <p:spPr>
          <a:xfrm>
            <a:off x="7749421" y="1941056"/>
            <a:ext cx="909497" cy="3948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2078D54D-36BB-46CF-90EE-3144AAC1A739}"/>
              </a:ext>
            </a:extLst>
          </p:cNvPr>
          <p:cNvCxnSpPr>
            <a:cxnSpLocks/>
            <a:stCxn id="17" idx="1"/>
            <a:endCxn id="18" idx="6"/>
          </p:cNvCxnSpPr>
          <p:nvPr/>
        </p:nvCxnSpPr>
        <p:spPr>
          <a:xfrm flipH="1">
            <a:off x="8658918" y="1741962"/>
            <a:ext cx="448135" cy="3965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C405870-64E0-48E7-966B-E9EB0DC16B0D}"/>
              </a:ext>
            </a:extLst>
          </p:cNvPr>
          <p:cNvSpPr/>
          <p:nvPr/>
        </p:nvSpPr>
        <p:spPr>
          <a:xfrm>
            <a:off x="7749420" y="2521146"/>
            <a:ext cx="909497" cy="3948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A0618B6B-2D39-4052-A9E7-84B8DDC2EDC3}"/>
              </a:ext>
            </a:extLst>
          </p:cNvPr>
          <p:cNvSpPr txBox="1"/>
          <p:nvPr/>
        </p:nvSpPr>
        <p:spPr>
          <a:xfrm>
            <a:off x="9107053" y="2373466"/>
            <a:ext cx="2764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Beregnet 22% af resultat	- 23,4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Regulering af skatteaktiv	+12,6</a:t>
            </a:r>
          </a:p>
          <a:p>
            <a:r>
              <a:rPr lang="da-DK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 reguleringer	-   1,6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 af årets resultat	- 12,4</a:t>
            </a:r>
          </a:p>
          <a:p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skat		-   1,5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Udskudt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skat		- 10,9</a:t>
            </a:r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86CA1521-B802-48CE-BBA6-662B09DE2CA5}"/>
              </a:ext>
            </a:extLst>
          </p:cNvPr>
          <p:cNvCxnSpPr>
            <a:cxnSpLocks/>
            <a:stCxn id="26" idx="1"/>
            <a:endCxn id="25" idx="6"/>
          </p:cNvCxnSpPr>
          <p:nvPr/>
        </p:nvCxnSpPr>
        <p:spPr>
          <a:xfrm flipH="1" flipV="1">
            <a:off x="8658917" y="2718591"/>
            <a:ext cx="448136" cy="3473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06C15133-579A-4220-BECE-923F87254710}"/>
              </a:ext>
            </a:extLst>
          </p:cNvPr>
          <p:cNvSpPr/>
          <p:nvPr/>
        </p:nvSpPr>
        <p:spPr>
          <a:xfrm>
            <a:off x="7749419" y="4577161"/>
            <a:ext cx="909497" cy="3948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3055A410-A4DC-42AB-8395-E466D0295D31}"/>
              </a:ext>
            </a:extLst>
          </p:cNvPr>
          <p:cNvSpPr txBox="1"/>
          <p:nvPr/>
        </p:nvSpPr>
        <p:spPr>
          <a:xfrm>
            <a:off x="9079257" y="4556551"/>
            <a:ext cx="27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Forpligtelser vedr. aktiver</a:t>
            </a:r>
            <a:b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bestemt for salg	+27,0</a:t>
            </a:r>
          </a:p>
          <a:p>
            <a:r>
              <a:rPr lang="da-D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Anden gæld		+  2,8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80AD4354-7165-4902-AA94-9E6156A58932}"/>
              </a:ext>
            </a:extLst>
          </p:cNvPr>
          <p:cNvCxnSpPr>
            <a:cxnSpLocks/>
            <a:stCxn id="39" idx="1"/>
            <a:endCxn id="37" idx="6"/>
          </p:cNvCxnSpPr>
          <p:nvPr/>
        </p:nvCxnSpPr>
        <p:spPr>
          <a:xfrm flipH="1" flipV="1">
            <a:off x="8658916" y="4774606"/>
            <a:ext cx="420341" cy="1051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5" grpId="0" animBg="1"/>
      <p:bldP spid="26" grpId="0"/>
      <p:bldP spid="37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Finansieringsstruktur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5489755-1BA0-45C7-839E-0D7B908A1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90584"/>
              </p:ext>
            </p:extLst>
          </p:nvPr>
        </p:nvGraphicFramePr>
        <p:xfrm>
          <a:off x="1027113" y="1787525"/>
          <a:ext cx="8828087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53063" imgH="1971675" progId="Excel.Sheet.12">
                  <p:embed/>
                </p:oleObj>
              </mc:Choice>
              <mc:Fallback>
                <p:oleObj name="Worksheet" r:id="rId3" imgW="5353063" imgH="1971675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5489755-1BA0-45C7-839E-0D7B908A1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1787525"/>
                        <a:ext cx="8828087" cy="324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7E9A0F4-D12B-4838-84EC-5888C138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21</a:t>
            </a:fld>
            <a:endParaRPr lang="da-DK"/>
          </a:p>
        </p:txBody>
      </p:sp>
      <p:pic>
        <p:nvPicPr>
          <p:cNvPr id="9" name="Billede 8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9E7D4007-39E1-419A-A062-7791B2B10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75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85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Udvalgte nøgletal</a:t>
            </a:r>
            <a:b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61342CD-4D1B-40B7-998A-9B002661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22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BB3D960F-AD3A-4D12-A5C3-37F46FB4E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61B256D-CBA9-4AB0-ADFA-E8C5C5FD1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97364"/>
              </p:ext>
            </p:extLst>
          </p:nvPr>
        </p:nvGraphicFramePr>
        <p:xfrm>
          <a:off x="838200" y="2176463"/>
          <a:ext cx="10807700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267658" imgH="2448028" progId="Excel.Sheet.12">
                  <p:embed/>
                </p:oleObj>
              </mc:Choice>
              <mc:Fallback>
                <p:oleObj name="Worksheet" r:id="rId4" imgW="7267658" imgH="2448028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61B256D-CBA9-4AB0-ADFA-E8C5C5FD1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176463"/>
                        <a:ext cx="10807700" cy="361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4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Resultatopgørelse Q1 2026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597957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EC5753F-099E-46C4-B82B-A24A9A858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03938"/>
              </p:ext>
            </p:extLst>
          </p:nvPr>
        </p:nvGraphicFramePr>
        <p:xfrm>
          <a:off x="1006475" y="1490663"/>
          <a:ext cx="8715375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57943" imgH="3447883" progId="Excel.Sheet.12">
                  <p:embed/>
                </p:oleObj>
              </mc:Choice>
              <mc:Fallback>
                <p:oleObj name="Worksheet" r:id="rId3" imgW="6057943" imgH="3447883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6EC5753F-099E-46C4-B82B-A24A9A858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475" y="1490663"/>
                        <a:ext cx="8715375" cy="528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AE7241-26BA-475E-92B2-1ECCD750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23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C4760DD-BF5C-412F-93EE-FD25FD18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59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Udvikling i lejeindtægter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1C946E-77CD-4D31-8D06-567AEC85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24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5FA54D2A-6E5F-4911-952B-99A1CBE2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9" name="Pladsholder til indhold 5">
            <a:extLst>
              <a:ext uri="{FF2B5EF4-FFF2-40B4-BE49-F238E27FC236}">
                <a16:creationId xmlns:a16="http://schemas.microsoft.com/office/drawing/2014/main" id="{DD14CDC2-A316-457C-81B3-EA81E33DEF02}"/>
              </a:ext>
            </a:extLst>
          </p:cNvPr>
          <p:cNvSpPr txBox="1">
            <a:spLocks/>
          </p:cNvSpPr>
          <p:nvPr/>
        </p:nvSpPr>
        <p:spPr>
          <a:xfrm>
            <a:off x="946150" y="6062345"/>
            <a:ext cx="8766810" cy="32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45778"/>
              </p:ext>
            </p:extLst>
          </p:nvPr>
        </p:nvGraphicFramePr>
        <p:xfrm>
          <a:off x="1758515" y="1380485"/>
          <a:ext cx="8674969" cy="4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96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Udvikling i udlejningsgrad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2D84B22-7ABC-40BD-80B8-54232D1D2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08466"/>
              </p:ext>
            </p:extLst>
          </p:nvPr>
        </p:nvGraphicFramePr>
        <p:xfrm>
          <a:off x="946150" y="2451100"/>
          <a:ext cx="10140950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19886" imgH="1552433" progId="Excel.Sheet.12">
                  <p:embed/>
                </p:oleObj>
              </mc:Choice>
              <mc:Fallback>
                <p:oleObj name="Worksheet" r:id="rId3" imgW="6419886" imgH="1552433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2D84B22-7ABC-40BD-80B8-54232D1D2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2451100"/>
                        <a:ext cx="10140950" cy="243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1C946E-77CD-4D31-8D06-567AEC85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25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5FA54D2A-6E5F-4911-952B-99A1CBE24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9" name="Pladsholder til indhold 5">
            <a:extLst>
              <a:ext uri="{FF2B5EF4-FFF2-40B4-BE49-F238E27FC236}">
                <a16:creationId xmlns:a16="http://schemas.microsoft.com/office/drawing/2014/main" id="{DD14CDC2-A316-457C-81B3-EA81E33DEF02}"/>
              </a:ext>
            </a:extLst>
          </p:cNvPr>
          <p:cNvSpPr txBox="1">
            <a:spLocks/>
          </p:cNvSpPr>
          <p:nvPr/>
        </p:nvSpPr>
        <p:spPr>
          <a:xfrm>
            <a:off x="946150" y="6062345"/>
            <a:ext cx="8766810" cy="32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96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Finansiering Q1 2026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6453B3-9123-4617-818A-123CC670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26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E6058924-5941-461E-8294-0A9BE73C5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01EE223-C33B-23C6-D643-2A4278828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39109"/>
              </p:ext>
            </p:extLst>
          </p:nvPr>
        </p:nvGraphicFramePr>
        <p:xfrm>
          <a:off x="2661603" y="1990408"/>
          <a:ext cx="5173662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29143" imgH="1819339" progId="Excel.Sheet.12">
                  <p:embed/>
                </p:oleObj>
              </mc:Choice>
              <mc:Fallback>
                <p:oleObj name="Worksheet" r:id="rId4" imgW="4229143" imgH="1819339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B01EE223-C33B-23C6-D643-2A4278828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1603" y="1990408"/>
                        <a:ext cx="5173662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07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Væsentlige nøgletal Q1 2026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6453B3-9123-4617-818A-123CC670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27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E6058924-5941-461E-8294-0A9BE73C5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01EE223-C33B-23C6-D643-2A4278828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61002"/>
              </p:ext>
            </p:extLst>
          </p:nvPr>
        </p:nvGraphicFramePr>
        <p:xfrm>
          <a:off x="1254125" y="2181225"/>
          <a:ext cx="7440613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067313" imgH="1904833" progId="Excel.Sheet.12">
                  <p:embed/>
                </p:oleObj>
              </mc:Choice>
              <mc:Fallback>
                <p:oleObj name="Worksheet" r:id="rId4" imgW="6067313" imgH="1904833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B01EE223-C33B-23C6-D643-2A4278828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125" y="2181225"/>
                        <a:ext cx="7440613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8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2E6A-AFBF-1C57-3F0F-D5310E86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D291B-D64B-75D1-617A-1A5A8AD2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9FFACC-4805-9116-467D-B333341E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FB7816-D108-40C6-4FAF-C8908B57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28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40085890-B7F9-6CC3-638C-3B648154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52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E4D11-B77A-00F5-86B9-D9D442C4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3F707-4AC5-1785-E91C-9334E5EC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49BD2A-598E-FFA6-69E2-D6AFD60A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88FAF9-C250-CEC0-C5B3-04BFDAF3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29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0CC93B8F-0699-1AD3-7244-8305CFF9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00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1. Valg af dirigent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83481-7521-4681-8B07-90CA316A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Bestyrelsen foreslår</a:t>
            </a:r>
          </a:p>
          <a:p>
            <a:pPr marL="0" indent="0">
              <a:buNone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Advokat Poul Jagd Mogensen</a:t>
            </a:r>
          </a:p>
          <a:p>
            <a:pPr marL="0" indent="0">
              <a:buNone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ACCURA Advokatpartnerselskab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2E2DFA4-2DA4-4A6A-8F5E-AE0A91B1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51AE0C76-AB4A-4CB1-AEA0-9483DEACF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64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Bestyrelsesevaluering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9C9D1395-0A50-4958-ACE5-7498B31B8A1D}"/>
              </a:ext>
            </a:extLst>
          </p:cNvPr>
          <p:cNvSpPr txBox="1">
            <a:spLocks/>
          </p:cNvSpPr>
          <p:nvPr/>
        </p:nvSpPr>
        <p:spPr>
          <a:xfrm>
            <a:off x="838200" y="564197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6F7897F-7F70-41B5-AC96-3A8B85A3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30</a:t>
            </a:fld>
            <a:endParaRPr lang="da-DK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6BFA3C1-2655-4C42-B8AC-9934316A4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Årlig systematisk evaluering af bestyrelsens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/>
              <a:t>Sammensætning og kompetencer, herunder erfaring og baggrund</a:t>
            </a:r>
          </a:p>
          <a:p>
            <a:pPr lvl="1"/>
            <a:r>
              <a:rPr lang="da-DK" dirty="0"/>
              <a:t>Arbejde og tidsforbrug, herunder antallet af andre ledelseshverv</a:t>
            </a:r>
          </a:p>
          <a:p>
            <a:pPr lvl="1"/>
            <a:r>
              <a:rPr lang="da-DK" dirty="0"/>
              <a:t>Uafhængighed</a:t>
            </a:r>
          </a:p>
          <a:p>
            <a:pPr lvl="1"/>
            <a:endParaRPr lang="da-DK" dirty="0"/>
          </a:p>
          <a:p>
            <a:r>
              <a:rPr lang="da-DK" dirty="0"/>
              <a:t>Ekstern assistance er fravalgt med baggrund i bestyrelsens begrænsede størrelse</a:t>
            </a:r>
          </a:p>
          <a:p>
            <a:endParaRPr lang="da-DK" dirty="0"/>
          </a:p>
          <a:p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949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E1B1B-EFC3-1ED0-98DC-AE2B7E64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Bestyrelsesevaluering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D28C5B-2C44-8C83-180A-924904CC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enighed om, at de enkelte medlemmers kompetencer, erfaring og baggrund er relevante og fyldestgørende, set i relation til selskabets branche, strategi, opgaver, kompleksitet m.v. </a:t>
            </a:r>
          </a:p>
          <a:p>
            <a:endParaRPr lang="da-DK" dirty="0"/>
          </a:p>
          <a:p>
            <a:r>
              <a:rPr lang="da-DK" dirty="0"/>
              <a:t>Det skønnes at medlemmerne supplerer hinanden på optimal vis, og medlemmernes differentierede og forskellige erfaringer og kompetencer, danner en stærk platform for konstruktivt, nuanceret og værdiskabende arbejde på tværs i bestyrelsen og i dialog og samspil med direktionen.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F0537C-D658-E7D0-4BC3-1C6CE6A0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31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0227302-76AE-0C75-F111-69A4716C13DA}"/>
              </a:ext>
            </a:extLst>
          </p:cNvPr>
          <p:cNvSpPr txBox="1"/>
          <p:nvPr/>
        </p:nvSpPr>
        <p:spPr>
          <a:xfrm>
            <a:off x="3049073" y="200105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923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95921-C4A3-90EC-C65D-DED42D07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9F3AF-A4AF-9ED7-6BA1-706A56D7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9EDD70-E311-6AD4-2509-0BF9E4EAF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E3ACD7-2A85-0F66-E41A-99F7157F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32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343A0EBE-5200-467D-EE95-8943D59E7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493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E1B1B-EFC3-1ED0-98DC-AE2B7E64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Vederlagspolitik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D28C5B-2C44-8C83-180A-924904CC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F0537C-D658-E7D0-4BC3-1C6CE6A0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33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0227302-76AE-0C75-F111-69A4716C13DA}"/>
              </a:ext>
            </a:extLst>
          </p:cNvPr>
          <p:cNvSpPr txBox="1"/>
          <p:nvPr/>
        </p:nvSpPr>
        <p:spPr>
          <a:xfrm>
            <a:off x="3049073" y="200105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C81DDFD-9C75-4E33-B3F7-712576B62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40196"/>
              </p:ext>
            </p:extLst>
          </p:nvPr>
        </p:nvGraphicFramePr>
        <p:xfrm>
          <a:off x="1295400" y="1825624"/>
          <a:ext cx="8788398" cy="414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466">
                  <a:extLst>
                    <a:ext uri="{9D8B030D-6E8A-4147-A177-3AD203B41FA5}">
                      <a16:colId xmlns:a16="http://schemas.microsoft.com/office/drawing/2014/main" val="1786274907"/>
                    </a:ext>
                  </a:extLst>
                </a:gridCol>
                <a:gridCol w="2929466">
                  <a:extLst>
                    <a:ext uri="{9D8B030D-6E8A-4147-A177-3AD203B41FA5}">
                      <a16:colId xmlns:a16="http://schemas.microsoft.com/office/drawing/2014/main" val="2040353759"/>
                    </a:ext>
                  </a:extLst>
                </a:gridCol>
                <a:gridCol w="2929466">
                  <a:extLst>
                    <a:ext uri="{9D8B030D-6E8A-4147-A177-3AD203B41FA5}">
                      <a16:colId xmlns:a16="http://schemas.microsoft.com/office/drawing/2014/main" val="2107539359"/>
                    </a:ext>
                  </a:extLst>
                </a:gridCol>
              </a:tblGrid>
              <a:tr h="514466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Afløningskomponent</a:t>
                      </a:r>
                      <a:endParaRPr lang="da-DK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Nuværende</a:t>
                      </a:r>
                      <a:endParaRPr lang="da-DK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Ny</a:t>
                      </a:r>
                      <a:endParaRPr lang="da-DK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98299"/>
                  </a:ext>
                </a:extLst>
              </a:tr>
              <a:tr h="6273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årsgage, inkl. pension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79682"/>
                  </a:ext>
                </a:extLst>
              </a:tr>
              <a:tr h="6969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Sædvanlige accessoriske goder så som bil, telefon, avis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m.m.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58831"/>
                  </a:ext>
                </a:extLst>
              </a:tr>
              <a:tr h="514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Fastholdelsesbonus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års løn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2103"/>
                  </a:ext>
                </a:extLst>
              </a:tr>
              <a:tr h="6342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Ikke-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aktiebaserede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instrumenter (kontant bonus)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Intet max.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78761"/>
                  </a:ext>
                </a:extLst>
              </a:tr>
              <a:tr h="514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Aktiebaserede instrumenter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Intet max.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45534"/>
                  </a:ext>
                </a:extLst>
              </a:tr>
              <a:tr h="514466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Opsigelsesvarsel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mdr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mdr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82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391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67C08-4CD9-0538-BA7B-A8EEF99E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21A7E-6DDD-F63D-EA24-622D9CC6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Vederlagspolitik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43B593-A906-3BF4-0FF8-EAD24E84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Ændring i direktionens lønpakke sker med henblik på:</a:t>
            </a:r>
          </a:p>
          <a:p>
            <a:pPr marL="0" indent="0">
              <a:buNone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At skabe interessesammenfald imellem direktion og aktionærer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Justere den faste gage som kompensation for bonuselement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At tilknytte et fastholdelseselement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495C7A4-B731-39B2-882D-AF1078C1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34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3417085-4E2E-107B-5110-76600846F2FB}"/>
              </a:ext>
            </a:extLst>
          </p:cNvPr>
          <p:cNvSpPr txBox="1"/>
          <p:nvPr/>
        </p:nvSpPr>
        <p:spPr>
          <a:xfrm>
            <a:off x="3049073" y="200105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865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930E-9013-B9E8-107B-E5D2D6670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34827-FF1D-746B-B434-391D107C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DA2E2B-A856-8F5D-EAED-885B42B9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FADBDC-AB9C-34A0-CB5D-EC2BAC49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35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49EF449-741C-0535-485B-7A907498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90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7. Godkendelse af vederlagsrapport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D8FDD3-2DE0-4EFE-AF60-A1CB662B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36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FF6FB587-9FAC-4FAE-9DD8-E7F68305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61EAF23-D88A-5A6C-74F5-C24393A0F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73152"/>
              </p:ext>
            </p:extLst>
          </p:nvPr>
        </p:nvGraphicFramePr>
        <p:xfrm>
          <a:off x="1444487" y="1690687"/>
          <a:ext cx="8871608" cy="4427169"/>
        </p:xfrm>
        <a:graphic>
          <a:graphicData uri="http://schemas.openxmlformats.org/drawingml/2006/table">
            <a:tbl>
              <a:tblPr/>
              <a:tblGrid>
                <a:gridCol w="3867346">
                  <a:extLst>
                    <a:ext uri="{9D8B030D-6E8A-4147-A177-3AD203B41FA5}">
                      <a16:colId xmlns:a16="http://schemas.microsoft.com/office/drawing/2014/main" val="3665425776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664336852"/>
                    </a:ext>
                  </a:extLst>
                </a:gridCol>
                <a:gridCol w="923533">
                  <a:extLst>
                    <a:ext uri="{9D8B030D-6E8A-4147-A177-3AD203B41FA5}">
                      <a16:colId xmlns:a16="http://schemas.microsoft.com/office/drawing/2014/main" val="1255323132"/>
                    </a:ext>
                  </a:extLst>
                </a:gridCol>
                <a:gridCol w="48449">
                  <a:extLst>
                    <a:ext uri="{9D8B030D-6E8A-4147-A177-3AD203B41FA5}">
                      <a16:colId xmlns:a16="http://schemas.microsoft.com/office/drawing/2014/main" val="1760103449"/>
                    </a:ext>
                  </a:extLst>
                </a:gridCol>
                <a:gridCol w="942578">
                  <a:extLst>
                    <a:ext uri="{9D8B030D-6E8A-4147-A177-3AD203B41FA5}">
                      <a16:colId xmlns:a16="http://schemas.microsoft.com/office/drawing/2014/main" val="203142726"/>
                    </a:ext>
                  </a:extLst>
                </a:gridCol>
                <a:gridCol w="72506">
                  <a:extLst>
                    <a:ext uri="{9D8B030D-6E8A-4147-A177-3AD203B41FA5}">
                      <a16:colId xmlns:a16="http://schemas.microsoft.com/office/drawing/2014/main" val="2519128414"/>
                    </a:ext>
                  </a:extLst>
                </a:gridCol>
                <a:gridCol w="942578">
                  <a:extLst>
                    <a:ext uri="{9D8B030D-6E8A-4147-A177-3AD203B41FA5}">
                      <a16:colId xmlns:a16="http://schemas.microsoft.com/office/drawing/2014/main" val="1278068830"/>
                    </a:ext>
                  </a:extLst>
                </a:gridCol>
                <a:gridCol w="72506">
                  <a:extLst>
                    <a:ext uri="{9D8B030D-6E8A-4147-A177-3AD203B41FA5}">
                      <a16:colId xmlns:a16="http://schemas.microsoft.com/office/drawing/2014/main" val="829915414"/>
                    </a:ext>
                  </a:extLst>
                </a:gridCol>
                <a:gridCol w="942578">
                  <a:extLst>
                    <a:ext uri="{9D8B030D-6E8A-4147-A177-3AD203B41FA5}">
                      <a16:colId xmlns:a16="http://schemas.microsoft.com/office/drawing/2014/main" val="3048308992"/>
                    </a:ext>
                  </a:extLst>
                </a:gridCol>
                <a:gridCol w="72506">
                  <a:extLst>
                    <a:ext uri="{9D8B030D-6E8A-4147-A177-3AD203B41FA5}">
                      <a16:colId xmlns:a16="http://schemas.microsoft.com/office/drawing/2014/main" val="2566981567"/>
                    </a:ext>
                  </a:extLst>
                </a:gridCol>
                <a:gridCol w="942578">
                  <a:extLst>
                    <a:ext uri="{9D8B030D-6E8A-4147-A177-3AD203B41FA5}">
                      <a16:colId xmlns:a16="http://schemas.microsoft.com/office/drawing/2014/main" val="658357526"/>
                    </a:ext>
                  </a:extLst>
                </a:gridCol>
              </a:tblGrid>
              <a:tr h="43737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Sammenligningsgrundlag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25317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Samlet honorar til bestyrelsen, t.kr.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1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1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1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1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1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42838"/>
                  </a:ext>
                </a:extLst>
              </a:tr>
              <a:tr h="37497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Udvikling i bestyrelseshonorar (indeks 2021 = 100)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92255"/>
                  </a:ext>
                </a:extLst>
              </a:tr>
              <a:tr h="19597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8232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Samlet vederlag til direktionen, t.kr.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3.691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2.696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2.232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3.906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3.205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45748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Andel af direktionens vederlag, som er variabelt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69545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 err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Gns</a:t>
                      </a:r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. vederlag øvrige medarbejdere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88730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Ratio - adm. direktør vs. gennemsnitsvederlag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3245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Årlig stigning i adm. direktørs vederlag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-43%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11055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Udvikling i direktionsvederlag (indeks 2021 = 100)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40502"/>
                  </a:ext>
                </a:extLst>
              </a:tr>
              <a:tr h="19597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26932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Årets resultat efter skat, t.kr.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94.147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56000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Udvikling i årets resultat (indeks 2021 = 100)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38061"/>
                  </a:ext>
                </a:extLst>
              </a:tr>
              <a:tr h="19597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68029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Børskurs ultimo året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01444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Indre værdi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0168"/>
                  </a:ext>
                </a:extLst>
              </a:tr>
              <a:tr h="2522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Udvikling i indre værdi (indeks 2021 = 100)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  <a:endParaRPr lang="da-D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03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458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C4A7-9FFE-FF5E-80EE-E34B5358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3F18C-1334-0AC7-DDE5-A741FABD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B6868D-F899-1BC7-B259-EBFEADAB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AD0749-53EE-3FE9-DF6A-2C4A60DA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37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CB74A1B2-C888-F4D2-2239-394DAA0F6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93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8. Godkendelse af vederlag til bestyrelsen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C987DD4-84C9-47F6-BFA6-18BB57B7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>Foreslået vederlag i 2026</a:t>
            </a:r>
          </a:p>
          <a:p>
            <a:pPr marL="0" indent="0">
              <a:buNone/>
            </a:pP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513013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Formand:	DKK 325.000</a:t>
            </a:r>
          </a:p>
          <a:p>
            <a:pPr marL="0" indent="0">
              <a:buNone/>
              <a:tabLst>
                <a:tab pos="2513013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Medlemmer:	DKK 150.000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49B720-8CF8-4D76-A896-78C4CE3B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38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F422C68-F679-489B-A7F5-3DAFC4018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501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EAA7-35C9-2A6F-2402-F2D1A26C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80A49-025F-6624-0910-F2952EF9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377370-1FCE-4A09-E8BD-7AD54C2E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46B773-7184-7E8C-14CD-0AC8A002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39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90A2ED99-D6C7-576E-9303-76F8D02C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64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4F6E-9750-7931-4769-767B5AD20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43DFB-6CC5-53C7-5478-6EB81D30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B026DA-D5AA-4369-5139-935914D9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428026-BFF1-8771-476A-F4BF8D56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B1F86CCE-7649-6BB8-FC24-20308CDAD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08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9. Valg af medlemmer til bestyrelsen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C987DD4-84C9-47F6-BFA6-18BB57B7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På valg i 2026 i medfør af vedtægternes pkt. 10.1 er</a:t>
            </a:r>
          </a:p>
          <a:p>
            <a:pPr marL="0" indent="0">
              <a:buNone/>
            </a:pP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943350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Niels Roth	Bestyrelsen indstiller genvalg</a:t>
            </a:r>
          </a:p>
          <a:p>
            <a:pPr marL="0" indent="0">
              <a:buNone/>
              <a:tabLst>
                <a:tab pos="3943350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Peter Olsson	Bestyrelsen indstiller genvalg</a:t>
            </a:r>
          </a:p>
          <a:p>
            <a:pPr marL="0" indent="0">
              <a:buNone/>
              <a:tabLst>
                <a:tab pos="3943350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Søren Hofman Laursen	Bestyrelsen indstiller genvalg</a:t>
            </a:r>
          </a:p>
          <a:p>
            <a:pPr marL="0" indent="0">
              <a:buNone/>
              <a:tabLst>
                <a:tab pos="3943350" algn="l"/>
              </a:tabLst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Kristian V. Myrup 	Bestyrelsen indstiller genvalg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0522DAF-63CE-4D90-A1C1-22A9C418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40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46EFFADC-E004-4AB3-8679-F479BEFE2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442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23C2-A6BA-1E65-03BF-FF19ABE6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7F121-09A4-86AD-D422-1675EB25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EFAC70-EE1A-DE3F-D951-4E46A5EB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B5DF97-C9C8-C6F6-793C-CE3F07F4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41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4A330A6D-087D-1768-8E97-B2E7E8CC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090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9ED3-6A00-41AB-828D-8BDC4A3A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10. Valg af revisor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C987DD4-84C9-47F6-BFA6-18BB57B7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 indstiller genvalg af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EY Godkendt Revisionspartnerselskab</a:t>
            </a: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CVR nr. 30 70 02 28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som selskabets revisor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B1F3A5F-16F0-4281-8341-99BEEDEF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42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0D93A315-DBE7-4930-875C-9CEC8805E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014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844D-6025-5AD9-85C4-C9E37DF0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EED21-307A-46DF-B273-5647E32D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7FBD83-5002-107F-3FB0-79EA9727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993FD6-2B89-26D8-1944-1EA0CAB7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43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C23BFA4C-F851-68F3-82DB-C38FCD40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899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4A25-E756-68A4-79C3-D08E02F0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C4A89-1535-D90A-9274-ECBE20F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F36F4F-52C0-43EC-19F7-07FF35B6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dirigent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Bestyrelsens beretning for regnskabsåret 2025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årsrapport 2025 til godkendelse og forslag til resultatets anvendelse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Meddelelse af decharge til bestyrelse og direktion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Resultat af bestyrelsesevaluering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Fremlæggelse af vederlagspolitik til godkendelse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– og vejledende afstemning om - vederlagsrapporten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Godkendelse af vederlag til bestyrelsen for 2026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medlemmer til bestyrelsen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Forslag fra bestyrelse eller aktionærer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8C07E3-5B66-E1AD-2163-B1FF2173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44</a:t>
            </a:fld>
            <a:endParaRPr lang="da-DK"/>
          </a:p>
        </p:txBody>
      </p:sp>
      <p:pic>
        <p:nvPicPr>
          <p:cNvPr id="6" name="Billede 5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7E90DBBE-E48A-805A-2452-E1E4808FE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57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indendørs, mur, Snedkerarbejde, Køkkenbordplade&#10;&#10;Beskrivelsen er genereret automatisk">
            <a:extLst>
              <a:ext uri="{FF2B5EF4-FFF2-40B4-BE49-F238E27FC236}">
                <a16:creationId xmlns:a16="http://schemas.microsoft.com/office/drawing/2014/main" id="{46341E06-53A0-BD42-E8E3-8C23871AE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94"/>
          <a:stretch/>
        </p:blipFill>
        <p:spPr>
          <a:xfrm>
            <a:off x="0" y="0"/>
            <a:ext cx="12192000" cy="686696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92F2626-3BC6-4683-BD69-05EC9EDA3EFF}"/>
              </a:ext>
            </a:extLst>
          </p:cNvPr>
          <p:cNvSpPr txBox="1"/>
          <p:nvPr/>
        </p:nvSpPr>
        <p:spPr>
          <a:xfrm>
            <a:off x="3057236" y="691147"/>
            <a:ext cx="607752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TAK FOR I DAG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E53DFDD-913E-43D6-87D9-8ADCC09E768D}"/>
              </a:ext>
            </a:extLst>
          </p:cNvPr>
          <p:cNvSpPr txBox="1"/>
          <p:nvPr/>
        </p:nvSpPr>
        <p:spPr>
          <a:xfrm>
            <a:off x="3057236" y="6013815"/>
            <a:ext cx="60775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Fast Ejendom Danmark A/S</a:t>
            </a:r>
          </a:p>
          <a:p>
            <a:pPr algn="ctr"/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www.fastejendom.dk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2EA778B-C7C8-49AA-8533-E5E86CC9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45</a:t>
            </a:fld>
            <a:endParaRPr lang="da-DK"/>
          </a:p>
        </p:txBody>
      </p:sp>
      <p:pic>
        <p:nvPicPr>
          <p:cNvPr id="8" name="Billede 7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8C5FD613-A308-4A91-961F-290777817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2B370-F956-39AD-BE26-A575D081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708DB5F-1740-DBDB-3897-58622E17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98" y="1463826"/>
            <a:ext cx="10781301" cy="451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Ny strategi </a:t>
            </a:r>
          </a:p>
          <a:p>
            <a:pPr marL="0" indent="0"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=&gt; frasalg af porteføljen og afvikling af Selskabet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D6E3C039-4093-B7CF-1B63-C57BB844D781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7C7A0E4-9E51-984F-078F-2D663D06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5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C12215A1-204B-7019-302B-170E3803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37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20A6D-353B-3D2C-2FB1-A9FBF7BE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9BF36C-9EB9-34A9-3996-50F637C4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98" y="1463826"/>
            <a:ext cx="10781301" cy="4517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Ny strategi 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b="1" dirty="0">
                <a:latin typeface="Arial" panose="020B0604020202020204" pitchFamily="34" charset="0"/>
                <a:cs typeface="Arial" panose="020B0604020202020204" pitchFamily="34" charset="0"/>
              </a:rPr>
              <a:t>Baggrund</a:t>
            </a: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Til trods for længerevarende stabil udvikling i virksomheden</a:t>
            </a:r>
          </a:p>
          <a:p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herunder eksekvering af en række betydelige strategiske initiativer</a:t>
            </a:r>
          </a:p>
          <a:p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som har reduceret de forretningsmæssige og finansielle risici væsentligt</a:t>
            </a:r>
          </a:p>
          <a:p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samt har haft betydelig positiv effekt i en række væsentlige nøgletal</a:t>
            </a:r>
          </a:p>
          <a:p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og medført et stabilt cash flow samt en stærk likviditet</a:t>
            </a:r>
          </a:p>
          <a:p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og etableret en stærk finansiel struktur og balance</a:t>
            </a:r>
          </a:p>
          <a:p>
            <a:pPr marL="0" indent="0">
              <a:buNone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=&gt; så handledes Selskabets aktie fortsat med en betydelig rabat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1F2C2FB8-82CB-1E4A-2BBD-C2A963649B5D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55D9C0-9A45-A52B-F9A7-490B012D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6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14CD2A07-EF50-3638-4153-7518C878A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3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60E0C-DD6E-DA80-6471-0E0009D8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F28059A-BCBE-3C3E-3C6D-81E959E2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98" y="1463826"/>
            <a:ext cx="10781301" cy="451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Ny strategi 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Ved udmelding den 23. oktober, 2025 i fondsbørsmeddelelse nr. 9, udgjorde rabatten 345 mio. kr., som skal ses i forhold til Selskabets børsværdi på daværende tidspunkt på 388 mio. kr.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560CB930-AF0F-131C-4654-E3DB34166868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44765A3-AD68-FAC8-BF34-0BAAF81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7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D1E575EB-9167-ABDC-3333-CC5B6AB3F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5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B62DD-7C37-2D73-6A95-9F0671539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054453D-A143-A654-F049-B23C770F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728"/>
            <a:ext cx="10771598" cy="41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Ny strategi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855B98C9-E921-5B14-381F-D533A35B1521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7809A1A-2834-F5D3-A0B3-BC2CA66A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8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C0485032-B931-49CD-ADD4-7580D3D36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DB4BB3-B535-4AE7-A63F-DF4E93C3D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825677"/>
              </p:ext>
            </p:extLst>
          </p:nvPr>
        </p:nvGraphicFramePr>
        <p:xfrm>
          <a:off x="2218573" y="2063598"/>
          <a:ext cx="7112000" cy="429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10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7DAA9-8435-98D2-453C-91F6A605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12DDE42-1F62-427A-431F-AB1BE385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99" y="1463826"/>
            <a:ext cx="10771598" cy="41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Ny strategi – frasalg af porteføljen og afvikling af Selskabet</a:t>
            </a:r>
          </a:p>
          <a:p>
            <a:pPr marL="0" indent="0">
              <a:buNone/>
            </a:pPr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200" b="1" dirty="0">
                <a:latin typeface="Arial" panose="020B0604020202020204" pitchFamily="34" charset="0"/>
                <a:cs typeface="Arial" panose="020B0604020202020204" pitchFamily="34" charset="0"/>
              </a:rPr>
              <a:t>Formål: at sikre tættere sammenhæng imellem børskurs og indre værdi og dermed synliggøre de reelle værdier</a:t>
            </a: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Besluttet på baggrund af en strategisk gennemgang af muligheder i efteråret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Meldt ud i oktober 2025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Sker igennem successivt frasalg af ejendomme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Forventes at kunne eksekveres på 2 – 3 år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Processen er ikke tidsbegrænset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D26B84DA-DDA8-9A88-A809-37F49435E1A4}"/>
              </a:ext>
            </a:extLst>
          </p:cNvPr>
          <p:cNvSpPr txBox="1">
            <a:spLocks/>
          </p:cNvSpPr>
          <p:nvPr/>
        </p:nvSpPr>
        <p:spPr>
          <a:xfrm>
            <a:off x="1094198" y="5624473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7D6F7D7-68B1-72A0-57BB-ABEA8AF6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5B1C-6F72-4BD1-84E7-6DB3BAC7195A}" type="slidenum">
              <a:rPr lang="da-DK" smtClean="0"/>
              <a:t>9</a:t>
            </a:fld>
            <a:endParaRPr lang="da-DK" dirty="0"/>
          </a:p>
        </p:txBody>
      </p:sp>
      <p:pic>
        <p:nvPicPr>
          <p:cNvPr id="7" name="Billede 6" descr="Et billede, der indeholder orange, mørk, sidder, gade&#10;&#10;Automatisk genereret beskrivelse">
            <a:extLst>
              <a:ext uri="{FF2B5EF4-FFF2-40B4-BE49-F238E27FC236}">
                <a16:creationId xmlns:a16="http://schemas.microsoft.com/office/drawing/2014/main" id="{3431DAB9-5B97-54E4-A76D-0F7532E1E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3" y="-157048"/>
            <a:ext cx="2854282" cy="6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62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D542659D90D54F8EDD028E9EA5DB63" ma:contentTypeVersion="19" ma:contentTypeDescription="Opret et nyt dokument." ma:contentTypeScope="" ma:versionID="c15737070c4ad15db2a738989f599a35">
  <xsd:schema xmlns:xsd="http://www.w3.org/2001/XMLSchema" xmlns:xs="http://www.w3.org/2001/XMLSchema" xmlns:p="http://schemas.microsoft.com/office/2006/metadata/properties" xmlns:ns2="11511f93-a723-482d-9c9c-56ffb7d610df" xmlns:ns3="eb1c7401-ed68-4e1b-a36e-7a2bd42d3837" targetNamespace="http://schemas.microsoft.com/office/2006/metadata/properties" ma:root="true" ma:fieldsID="65a1b319d6f7fc00d304b1db4d2ad801" ns2:_="" ns3:_="">
    <xsd:import namespace="11511f93-a723-482d-9c9c-56ffb7d610df"/>
    <xsd:import namespace="eb1c7401-ed68-4e1b-a36e-7a2bd42d3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dvyb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11f93-a723-482d-9c9c-56ffb7d61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dvyb" ma:index="12" nillable="true" ma:displayName="Person eller gruppe" ma:list="UserInfo" ma:internalName="dvyb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3a366189-e8ff-4be9-b624-76b0196a9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c7401-ed68-4e1b-a36e-7a2bd42d3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ac7c696-1eaf-4dd5-a8bf-a491f0433a09}" ma:internalName="TaxCatchAll" ma:showField="CatchAllData" ma:web="eb1c7401-ed68-4e1b-a36e-7a2bd42d3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vyb xmlns="11511f93-a723-482d-9c9c-56ffb7d610df">
      <UserInfo>
        <DisplayName/>
        <AccountId xsi:nil="true"/>
        <AccountType/>
      </UserInfo>
    </dvyb>
    <lcf76f155ced4ddcb4097134ff3c332f xmlns="11511f93-a723-482d-9c9c-56ffb7d610df">
      <Terms xmlns="http://schemas.microsoft.com/office/infopath/2007/PartnerControls"/>
    </lcf76f155ced4ddcb4097134ff3c332f>
    <TaxCatchAll xmlns="eb1c7401-ed68-4e1b-a36e-7a2bd42d3837" xsi:nil="true"/>
    <SharedWithUsers xmlns="eb1c7401-ed68-4e1b-a36e-7a2bd42d3837">
      <UserInfo>
        <DisplayName>Helle Futtrup</DisplayName>
        <AccountId>87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8EFD7-3180-4B9E-8FF5-A74A555E1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11f93-a723-482d-9c9c-56ffb7d610df"/>
    <ds:schemaRef ds:uri="eb1c7401-ed68-4e1b-a36e-7a2bd42d3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91BA5E-AB5E-44FA-B9FB-62F51E337594}">
  <ds:schemaRefs>
    <ds:schemaRef ds:uri="11511f93-a723-482d-9c9c-56ffb7d610d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1c7401-ed68-4e1b-a36e-7a2bd42d383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134CC8-12F7-47BD-9DA1-668EA8C8A0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2743</Words>
  <Application>Microsoft Office PowerPoint</Application>
  <PresentationFormat>Widescreen</PresentationFormat>
  <Paragraphs>646</Paragraphs>
  <Slides>45</Slides>
  <Notes>45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EYInterstate</vt:lpstr>
      <vt:lpstr>Wingdings</vt:lpstr>
      <vt:lpstr>Office-tema</vt:lpstr>
      <vt:lpstr>Worksheet</vt:lpstr>
      <vt:lpstr>til ordinær generalforsamling 2026 22. april 2026</vt:lpstr>
      <vt:lpstr>Dagsorden</vt:lpstr>
      <vt:lpstr>1. Valg af dirigent</vt:lpstr>
      <vt:lpstr>Dagsorden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Resultatopgørelse</vt:lpstr>
      <vt:lpstr>Lejeindtægter</vt:lpstr>
      <vt:lpstr>Udvikling i udlejningsgrad</vt:lpstr>
      <vt:lpstr>Værdireguleringer</vt:lpstr>
      <vt:lpstr>Balance</vt:lpstr>
      <vt:lpstr>Balance</vt:lpstr>
      <vt:lpstr>Finansieringsstruktur</vt:lpstr>
      <vt:lpstr>Udvalgte nøgletal </vt:lpstr>
      <vt:lpstr>Resultatopgørelse Q1 2026</vt:lpstr>
      <vt:lpstr>Udvikling i lejeindtægter</vt:lpstr>
      <vt:lpstr>Udvikling i udlejningsgrad</vt:lpstr>
      <vt:lpstr>Finansiering Q1 2026</vt:lpstr>
      <vt:lpstr>Væsentlige nøgletal Q1 2026</vt:lpstr>
      <vt:lpstr>Dagsorden</vt:lpstr>
      <vt:lpstr>Dagsorden</vt:lpstr>
      <vt:lpstr>Bestyrelsesevaluering</vt:lpstr>
      <vt:lpstr>Bestyrelsesevaluering</vt:lpstr>
      <vt:lpstr>Dagsorden</vt:lpstr>
      <vt:lpstr>Vederlagspolitik</vt:lpstr>
      <vt:lpstr>Vederlagspolitik</vt:lpstr>
      <vt:lpstr>Dagsorden</vt:lpstr>
      <vt:lpstr>7. Godkendelse af vederlagsrapport</vt:lpstr>
      <vt:lpstr>Dagsorden</vt:lpstr>
      <vt:lpstr>8. Godkendelse af vederlag til bestyrelsen</vt:lpstr>
      <vt:lpstr>Dagsorden</vt:lpstr>
      <vt:lpstr>9. Valg af medlemmer til bestyrelsen</vt:lpstr>
      <vt:lpstr>Dagsorden</vt:lpstr>
      <vt:lpstr>10. Valg af revisor</vt:lpstr>
      <vt:lpstr>Dagsorden</vt:lpstr>
      <vt:lpstr>Dagsorden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Bestyrelsesmøde</dc:title>
  <dc:creator>Helle Futtrup</dc:creator>
  <cp:lastModifiedBy>Torben Schultz</cp:lastModifiedBy>
  <cp:revision>161</cp:revision>
  <cp:lastPrinted>2024-03-07T08:41:59Z</cp:lastPrinted>
  <dcterms:created xsi:type="dcterms:W3CDTF">2020-08-27T17:17:42Z</dcterms:created>
  <dcterms:modified xsi:type="dcterms:W3CDTF">2026-04-22T08:13:19Z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0x01010018D542659D90D54F8EDD028E9EA5DB63</vt:lpwstr>
  </property>
  <property fmtid="{D5CDD505-2E9C-101B-9397-08002B2CF9AE}" pid="3" name="MediaServiceImageTags">
    <vt:lpwstr/>
  </property>
</Properties>
</file>